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Tahoma"/>
      <p:regular r:id="rId41"/>
      <p:bold r:id="rId42"/>
    </p:embeddedFont>
    <p:embeddedFont>
      <p:font typeface="Dancing Script"/>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C92A1EF-49B4-427E-9EBE-4FCEAC0BF2EF}">
  <a:tblStyle styleId="{7C92A1EF-49B4-427E-9EBE-4FCEAC0BF2EF}"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F7A9CFE1-A267-425F-9CB1-496F7C2D137B}" styleName="Table_1">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b="off" i="off"/>
    </a:seCell>
    <a:swCell>
      <a:tcTxStyle b="off" i="off"/>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b="off" i="off"/>
    </a:neCell>
    <a:nwCell>
      <a:tcTxStyle b="off" i="off"/>
    </a:nwCell>
  </a:tblStyle>
  <a:tblStyle styleId="{F237A873-0922-478A-B54A-50A741671C2F}" styleName="Table_2">
    <a:wholeTbl>
      <a:tcTxStyle b="off" i="off">
        <a:font>
          <a:latin typeface="Calibri"/>
          <a:ea typeface="Calibri"/>
          <a:cs typeface="Calibri"/>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fill>
          <a:solidFill>
            <a:srgbClr val="FFFFFF">
              <a:alpha val="0"/>
            </a:srgbClr>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B9819D66-282E-40B9-8AD2-8D6912502A1A}" styleName="Table_3">
    <a:wholeTbl>
      <a:tcTxStyle b="off" i="off">
        <a:font>
          <a:latin typeface="Calibri"/>
          <a:ea typeface="Calibri"/>
          <a:cs typeface="Calibri"/>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8ECF4"/>
          </a:solidFill>
        </a:fill>
      </a:tcStyle>
    </a:wholeTbl>
    <a:band1H>
      <a:tcTxStyle/>
      <a:tcStyle>
        <a:fill>
          <a:solidFill>
            <a:srgbClr val="CFD7E7"/>
          </a:solidFill>
        </a:fill>
      </a:tcStyle>
    </a:band1H>
    <a:band2H>
      <a:tcTxStyle/>
    </a:band2H>
    <a:band1V>
      <a:tcTxStyle/>
      <a:tcStyle>
        <a:fill>
          <a:solidFill>
            <a:srgbClr val="CFD7E7"/>
          </a:solidFill>
        </a:fill>
      </a:tcStyle>
    </a:band1V>
    <a:band2V>
      <a:tcTxStyle/>
    </a:band2V>
    <a:lastCol>
      <a:tcTxStyle b="on" i="off">
        <a:font>
          <a:latin typeface="Calibri"/>
          <a:ea typeface="Calibri"/>
          <a:cs typeface="Calibri"/>
        </a:font>
        <a:srgbClr val="FFFFFF"/>
      </a:tcTxStyle>
      <a:tcStyle>
        <a:fill>
          <a:solidFill>
            <a:srgbClr val="4F81BD"/>
          </a:solidFill>
        </a:fill>
      </a:tcStyle>
    </a:lastCol>
    <a:firstCol>
      <a:tcTxStyle b="on" i="off">
        <a:font>
          <a:latin typeface="Calibri"/>
          <a:ea typeface="Calibri"/>
          <a:cs typeface="Calibri"/>
        </a:font>
        <a:srgbClr val="FFFFFF"/>
      </a:tcTxStyle>
      <a:tcStyle>
        <a:fill>
          <a:solidFill>
            <a:srgbClr val="4F81BD"/>
          </a:solidFill>
        </a:fill>
      </a:tcStyle>
    </a:firstCol>
    <a:lastRow>
      <a:tcTxStyle b="on" i="off">
        <a:font>
          <a:latin typeface="Calibri"/>
          <a:ea typeface="Calibri"/>
          <a:cs typeface="Calibri"/>
        </a:font>
        <a:srgbClr val="FFFFFF"/>
      </a:tcTxStyle>
      <a:tcStyle>
        <a:tcBdr>
          <a:top>
            <a:ln cap="flat" cmpd="sng" w="38100">
              <a:solidFill>
                <a:srgbClr val="FFFFFF"/>
              </a:solidFill>
              <a:prstDash val="solid"/>
              <a:round/>
              <a:headEnd len="sm" w="sm" type="none"/>
              <a:tailEnd len="sm" w="sm" type="none"/>
            </a:ln>
          </a:top>
        </a:tcBdr>
        <a:fill>
          <a:solidFill>
            <a:srgbClr val="4F81BD"/>
          </a:solidFill>
        </a:fill>
      </a:tcStyle>
    </a:lastRow>
    <a:seCell>
      <a:tcTxStyle/>
    </a:seCell>
    <a:swCell>
      <a:tcTxStyle/>
    </a:swCell>
    <a:firstRow>
      <a:tcTxStyle b="on" i="off">
        <a:font>
          <a:latin typeface="Calibri"/>
          <a:ea typeface="Calibri"/>
          <a:cs typeface="Calibri"/>
        </a:font>
        <a:srgbClr val="FFFFFF"/>
      </a:tcTxStyle>
      <a:tcStyle>
        <a:tcBdr>
          <a:bottom>
            <a:ln cap="flat" cmpd="sng" w="38100">
              <a:solidFill>
                <a:srgbClr val="FFFFFF"/>
              </a:solidFill>
              <a:prstDash val="solid"/>
              <a:round/>
              <a:headEnd len="sm" w="sm" type="none"/>
              <a:tailEnd len="sm" w="sm" type="none"/>
            </a:ln>
          </a:bottom>
        </a:tcBdr>
        <a:fill>
          <a:solidFill>
            <a:srgbClr val="4F81BD"/>
          </a:solidFill>
        </a:fill>
      </a:tcStyle>
    </a:firstRow>
    <a:neCell>
      <a:tcTxStyle/>
    </a:neCell>
    <a:nwCell>
      <a:tcTxStyle/>
    </a:nwCell>
  </a:tblStyle>
  <a:tblStyle styleId="{12E0E7CF-04C6-493F-9F5C-3B3059F76755}" styleName="Table_4">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Tahoma-bold.fntdata"/><Relationship Id="rId41" Type="http://schemas.openxmlformats.org/officeDocument/2006/relationships/font" Target="fonts/Tahoma-regular.fntdata"/><Relationship Id="rId22" Type="http://schemas.openxmlformats.org/officeDocument/2006/relationships/slide" Target="slides/slide17.xml"/><Relationship Id="rId44" Type="http://schemas.openxmlformats.org/officeDocument/2006/relationships/font" Target="fonts/DancingScript-bold.fntdata"/><Relationship Id="rId21" Type="http://schemas.openxmlformats.org/officeDocument/2006/relationships/slide" Target="slides/slide16.xml"/><Relationship Id="rId43" Type="http://schemas.openxmlformats.org/officeDocument/2006/relationships/font" Target="fonts/DancingScript-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Michael: Hello we are Palmetto Scholars Academy Team 1 and this is our Pre-CDR</a:t>
            </a:r>
            <a:endParaRPr/>
          </a:p>
        </p:txBody>
      </p:sp>
      <p:sp>
        <p:nvSpPr>
          <p:cNvPr id="57" name="Google Shape;5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Michael</a:t>
            </a:r>
            <a:endParaRPr/>
          </a:p>
          <a:p>
            <a:pPr indent="0" lvl="0" marL="0" rtl="0" algn="l">
              <a:spcBef>
                <a:spcPts val="0"/>
              </a:spcBef>
              <a:spcAft>
                <a:spcPts val="0"/>
              </a:spcAft>
              <a:buNone/>
            </a:pPr>
            <a:r>
              <a:rPr lang="en-US"/>
              <a:t>Our research question is: What is the difference in both quality and quantity of measurement between consumer grade and military grade sensing technology?</a:t>
            </a:r>
            <a:endParaRPr/>
          </a:p>
          <a:p>
            <a:pPr indent="0" lvl="0" marL="0" rtl="0" algn="l">
              <a:spcBef>
                <a:spcPts val="0"/>
              </a:spcBef>
              <a:spcAft>
                <a:spcPts val="0"/>
              </a:spcAft>
              <a:buNone/>
            </a:pPr>
            <a:r>
              <a:rPr lang="en-US"/>
              <a:t>From that: </a:t>
            </a:r>
            <a:r>
              <a:rPr lang="en-US"/>
              <a:t>We believe that the inaccuracy of data provided by the consumer grade sensing technology will be not be impressive enough to warrant the costs typically associated with these instruments.  </a:t>
            </a:r>
            <a:endParaRPr/>
          </a:p>
          <a:p>
            <a:pPr indent="-152400" lvl="1" marL="685800" rtl="0" algn="l">
              <a:lnSpc>
                <a:spcPct val="90000"/>
              </a:lnSpc>
              <a:spcBef>
                <a:spcPts val="500"/>
              </a:spcBef>
              <a:spcAft>
                <a:spcPts val="0"/>
              </a:spcAft>
              <a:buClr>
                <a:schemeClr val="dk1"/>
              </a:buClr>
              <a:buSzPts val="1200"/>
              <a:buFont typeface="Courier New"/>
              <a:buChar char="o"/>
            </a:pPr>
            <a:r>
              <a:rPr lang="en-US">
                <a:latin typeface="Tahoma"/>
                <a:ea typeface="Tahoma"/>
                <a:cs typeface="Tahoma"/>
                <a:sym typeface="Tahoma"/>
              </a:rPr>
              <a:t>Consumer grade sensors have come a long way since the advent of these technologies, and the price gap simply does not warrant the benefits gained from these technologies.</a:t>
            </a:r>
            <a:endParaRPr>
              <a:latin typeface="Tahoma"/>
              <a:ea typeface="Tahoma"/>
              <a:cs typeface="Tahoma"/>
              <a:sym typeface="Tahoma"/>
            </a:endParaRPr>
          </a:p>
          <a:p>
            <a:pPr indent="-152400" lvl="1" marL="685800" rtl="0" algn="l">
              <a:lnSpc>
                <a:spcPct val="90000"/>
              </a:lnSpc>
              <a:spcBef>
                <a:spcPts val="500"/>
              </a:spcBef>
              <a:spcAft>
                <a:spcPts val="0"/>
              </a:spcAft>
              <a:buClr>
                <a:schemeClr val="dk1"/>
              </a:buClr>
              <a:buSzPts val="1200"/>
              <a:buFont typeface="Courier New"/>
              <a:buChar char="o"/>
            </a:pPr>
            <a:r>
              <a:rPr lang="en-US">
                <a:latin typeface="Tahoma"/>
                <a:ea typeface="Tahoma"/>
                <a:cs typeface="Tahoma"/>
                <a:sym typeface="Tahoma"/>
              </a:rPr>
              <a:t>If these sensors are shown to be accurate enough to not cause concern, they may replace sensors with similar purposes that can cost exorbitant amounts of money. </a:t>
            </a:r>
            <a:endParaRPr sz="100"/>
          </a:p>
        </p:txBody>
      </p:sp>
      <p:sp>
        <p:nvSpPr>
          <p:cNvPr id="176" name="Google Shape;1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 - </a:t>
            </a:r>
            <a:endParaRPr/>
          </a:p>
          <a:p>
            <a:pPr indent="0" lvl="0" marL="0" rtl="0" algn="l">
              <a:spcBef>
                <a:spcPts val="0"/>
              </a:spcBef>
              <a:spcAft>
                <a:spcPts val="0"/>
              </a:spcAft>
              <a:buNone/>
            </a:pPr>
            <a:r>
              <a:rPr lang="en-US"/>
              <a:t>Here is our science Traceability Matrix, we will be focusing on Commercial-Grade Contaminants Comparison. Our measurement objectives include measuring particulate density, </a:t>
            </a:r>
            <a:r>
              <a:rPr lang="en-US"/>
              <a:t>prevalence</a:t>
            </a:r>
            <a:r>
              <a:rPr lang="en-US"/>
              <a:t>, size, and levels over time. To fulfill these objectives we will be using an SPS30, a consumer grade gas and </a:t>
            </a:r>
            <a:r>
              <a:rPr lang="en-US"/>
              <a:t>particulate</a:t>
            </a:r>
            <a:r>
              <a:rPr lang="en-US"/>
              <a:t> sensor. Next Slide Please</a:t>
            </a:r>
            <a:endParaRPr/>
          </a:p>
        </p:txBody>
      </p:sp>
      <p:sp>
        <p:nvSpPr>
          <p:cNvPr id="187" name="Google Shape;18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0e6b26bd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0e6b26bd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 - Our Particulate matter sensor, the SPS30, is one of the better consumer grade particulate matter sensors on the market today. It features a compact design with incredible accuracy and sensitivity, as well as low long term drift and a Pi compatible digital output. Next Slide Please</a:t>
            </a:r>
            <a:endParaRPr/>
          </a:p>
        </p:txBody>
      </p:sp>
      <p:sp>
        <p:nvSpPr>
          <p:cNvPr id="199" name="Google Shape;199;ga0e6b26bd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97a64d5cc3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a:t>
            </a:r>
            <a:endParaRPr/>
          </a:p>
        </p:txBody>
      </p:sp>
      <p:sp>
        <p:nvSpPr>
          <p:cNvPr id="212" name="Google Shape;212;g97a64d5cc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7a64d5cc3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an overall view of our experiment configuration, showing the length and width of our pi hat at 65 x 56.5mm, the length and width of our particulate matter sensor at 40.6mm by 40.6mm, and our current HAT design.</a:t>
            </a:r>
            <a:endParaRPr/>
          </a:p>
        </p:txBody>
      </p:sp>
      <p:sp>
        <p:nvSpPr>
          <p:cNvPr id="218" name="Google Shape;218;g97a64d5cc3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97a64d5cc3_2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a side view of our experiment config, showing the 0.6mm thick pi hat which is held up with 6mm brass standoffs.</a:t>
            </a:r>
            <a:endParaRPr/>
          </a:p>
          <a:p>
            <a:pPr indent="0" lvl="0" marL="0" rtl="0" algn="l">
              <a:spcBef>
                <a:spcPts val="0"/>
              </a:spcBef>
              <a:spcAft>
                <a:spcPts val="0"/>
              </a:spcAft>
              <a:buNone/>
            </a:pPr>
            <a:r>
              <a:rPr lang="en-US"/>
              <a:t>*Mention that the pi hat will be reinforced with copper plating and that we are building our own custom board, so we can specify the strength, not heavy*</a:t>
            </a:r>
            <a:endParaRPr/>
          </a:p>
        </p:txBody>
      </p:sp>
      <p:sp>
        <p:nvSpPr>
          <p:cNvPr id="237" name="Google Shape;237;g97a64d5cc3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9e0a430188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This is a semi transparent 3d view of our experiment config, showing what it would look like mounted on a raspberry pi</a:t>
            </a:r>
            <a:endParaRPr/>
          </a:p>
          <a:p>
            <a:pPr indent="0" lvl="0" marL="0" rtl="0" algn="l">
              <a:spcBef>
                <a:spcPts val="0"/>
              </a:spcBef>
              <a:spcAft>
                <a:spcPts val="0"/>
              </a:spcAft>
              <a:buNone/>
            </a:pPr>
            <a:r>
              <a:t/>
            </a:r>
            <a:endParaRPr/>
          </a:p>
        </p:txBody>
      </p:sp>
      <p:sp>
        <p:nvSpPr>
          <p:cNvPr id="256" name="Google Shape;256;g9e0a43018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7a64d5cc3_2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Max </a:t>
            </a:r>
            <a:endParaRPr/>
          </a:p>
          <a:p>
            <a:pPr indent="0" lvl="0" marL="0" rtl="0" algn="l">
              <a:spcBef>
                <a:spcPts val="0"/>
              </a:spcBef>
              <a:spcAft>
                <a:spcPts val="0"/>
              </a:spcAft>
              <a:buNone/>
            </a:pPr>
            <a:r>
              <a:rPr lang="en-US"/>
              <a:t>Our concept of operations is divided into three different phases, based off of what our sensor will be doing. Our first phase, phase one, is where we power up all the programs we need with a crontab that launches a shell script entitled startup.sh. Our second phase, phase 2, is where we operate within an on off cycle of 12 hours to one minute, during which we send data to the AR2B data handling system, and ensure correct function with a monitoring program. Our last phase, phase 3, is where, 14 days before the AR2B end of life period, we will send a final packet and poweroff. Once all the data is received, we will analyze the findings in a report of some sort. </a:t>
            </a:r>
            <a:endParaRPr/>
          </a:p>
        </p:txBody>
      </p:sp>
      <p:sp>
        <p:nvSpPr>
          <p:cNvPr id="267" name="Google Shape;267;g97a64d5cc3_2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7a64d5cc3_2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our programming we are currently waiting for the PCB to test the sensor with our full experiment configuration. The sensor programming and functional testing is done, and the PCB design is completed as shown in </a:t>
            </a:r>
            <a:r>
              <a:rPr lang="en-US"/>
              <a:t>the</a:t>
            </a:r>
            <a:r>
              <a:rPr lang="en-US"/>
              <a:t> experiment config. We had a little bit of a time crunch due to when our sensor arrived, so we heavily concentrated on the sensor programming. </a:t>
            </a:r>
            <a:r>
              <a:rPr lang="en-US"/>
              <a:t>What's</a:t>
            </a:r>
            <a:r>
              <a:rPr lang="en-US"/>
              <a:t> up next is that as we </a:t>
            </a:r>
            <a:r>
              <a:rPr lang="en-US"/>
              <a:t>receive</a:t>
            </a:r>
            <a:r>
              <a:rPr lang="en-US"/>
              <a:t> the PCB, Our environmental testing will need to be done, along </a:t>
            </a:r>
            <a:endParaRPr/>
          </a:p>
          <a:p>
            <a:pPr indent="0" lvl="0" marL="0" rtl="0" algn="l">
              <a:spcBef>
                <a:spcPts val="0"/>
              </a:spcBef>
              <a:spcAft>
                <a:spcPts val="0"/>
              </a:spcAft>
              <a:buNone/>
            </a:pPr>
            <a:r>
              <a:t/>
            </a:r>
            <a:endParaRPr/>
          </a:p>
        </p:txBody>
      </p:sp>
      <p:sp>
        <p:nvSpPr>
          <p:cNvPr id="290" name="Google Shape;290;g97a64d5cc3_2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b49485b8a_1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b49485b8a_1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a:t>
            </a:r>
            <a:endParaRPr/>
          </a:p>
          <a:p>
            <a:pPr indent="0" lvl="0" marL="0" rtl="0" algn="l">
              <a:spcBef>
                <a:spcPts val="0"/>
              </a:spcBef>
              <a:spcAft>
                <a:spcPts val="0"/>
              </a:spcAft>
              <a:buNone/>
            </a:pPr>
            <a:r>
              <a:rPr lang="en-US"/>
              <a:t>Pictured here is a flowchart of our program operation. In this flowchart, we use green lines to represent the data cycle of our program, the red lines to represent a triggered restart, and the blue lines represent our log cycle. Next Slide Please</a:t>
            </a:r>
            <a:endParaRPr/>
          </a:p>
        </p:txBody>
      </p:sp>
      <p:sp>
        <p:nvSpPr>
          <p:cNvPr id="302" name="Google Shape;302;gab49485b8a_1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9f3837f1c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Name, role, grade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Michael → Sam → Max → Emann → MORGAN → BEN</a:t>
            </a:r>
            <a:endParaRPr/>
          </a:p>
        </p:txBody>
      </p:sp>
      <p:sp>
        <p:nvSpPr>
          <p:cNvPr id="68" name="Google Shape;68;g9f3837f1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9f3837f1c7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9f3837f1c7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Max</a:t>
            </a:r>
            <a:endParaRPr/>
          </a:p>
          <a:p>
            <a:pPr indent="0" lvl="0" marL="0" rtl="0" algn="l">
              <a:spcBef>
                <a:spcPts val="0"/>
              </a:spcBef>
              <a:spcAft>
                <a:spcPts val="0"/>
              </a:spcAft>
              <a:buNone/>
            </a:pPr>
            <a:r>
              <a:rPr lang="en-US"/>
              <a:t>This is an example of what our data packets will look like. These packets are about 500 bytes each, and we have a maximum data rate of about half a kb a second. The data packet contains the particle concentration in microgram per cubic meter, and also shows the amount of particles at given sizes.</a:t>
            </a:r>
            <a:endParaRPr/>
          </a:p>
        </p:txBody>
      </p:sp>
      <p:sp>
        <p:nvSpPr>
          <p:cNvPr id="318" name="Google Shape;318;g9f3837f1c7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97a64d5cc3_2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Emann - We will now present our testing plan.</a:t>
            </a:r>
            <a:endParaRPr/>
          </a:p>
          <a:p>
            <a:pPr indent="0" lvl="0" marL="0" rtl="0" algn="l">
              <a:spcBef>
                <a:spcPts val="0"/>
              </a:spcBef>
              <a:spcAft>
                <a:spcPts val="0"/>
              </a:spcAft>
              <a:buNone/>
            </a:pPr>
            <a:r>
              <a:rPr lang="en-US"/>
              <a:t>Next Slide please</a:t>
            </a:r>
            <a:endParaRPr/>
          </a:p>
        </p:txBody>
      </p:sp>
      <p:sp>
        <p:nvSpPr>
          <p:cNvPr id="331" name="Google Shape;331;g97a64d5cc3_2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97a64d5cc3_2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Emann - </a:t>
            </a:r>
            <a:endParaRPr/>
          </a:p>
          <a:p>
            <a:pPr indent="0" lvl="0" marL="0" rtl="0" algn="l">
              <a:spcBef>
                <a:spcPts val="0"/>
              </a:spcBef>
              <a:spcAft>
                <a:spcPts val="0"/>
              </a:spcAft>
              <a:buNone/>
            </a:pPr>
            <a:r>
              <a:rPr lang="en-US"/>
              <a:t>For the mission, our payload must survive certain functional and environmental requirements while on board the International Space Station.</a:t>
            </a:r>
            <a:endParaRPr/>
          </a:p>
          <a:p>
            <a:pPr indent="0" lvl="0" marL="0" rtl="0" algn="l">
              <a:spcBef>
                <a:spcPts val="0"/>
              </a:spcBef>
              <a:spcAft>
                <a:spcPts val="0"/>
              </a:spcAft>
              <a:buNone/>
            </a:pPr>
            <a:r>
              <a:rPr lang="en-US"/>
              <a:t>Our functional requirement</a:t>
            </a:r>
            <a:r>
              <a:rPr lang="en-US"/>
              <a:t>s includes</a:t>
            </a:r>
            <a:r>
              <a:rPr lang="en-US"/>
              <a:t> to be able to take measurements, organize data packets, establish an accurate particulate count, handle program errors and to be able to resume operation after reboot.</a:t>
            </a:r>
            <a:endParaRPr/>
          </a:p>
          <a:p>
            <a:pPr indent="0" lvl="0" marL="0" rtl="0" algn="l">
              <a:spcBef>
                <a:spcPts val="0"/>
              </a:spcBef>
              <a:spcAft>
                <a:spcPts val="0"/>
              </a:spcAft>
              <a:buNone/>
            </a:pPr>
            <a:r>
              <a:rPr lang="en-US"/>
              <a:t>Our environmental require</a:t>
            </a:r>
            <a:r>
              <a:rPr lang="en-US"/>
              <a:t>ments include</a:t>
            </a:r>
            <a:r>
              <a:rPr lang="en-US"/>
              <a:t> taking measurements, collecting and sending data in temperature ranges  of -20 </a:t>
            </a:r>
            <a:r>
              <a:rPr lang="en-US"/>
              <a:t>degrees</a:t>
            </a:r>
            <a:r>
              <a:rPr lang="en-US"/>
              <a:t> celsius to 90 degrees celsius, collecting and sending data inside a vacuum, and to remain functional after experiencing up to 4g of random vibration. In addition the payload must maintain structural integrity while experiencing these environmental conditions.</a:t>
            </a:r>
            <a:endParaRPr/>
          </a:p>
          <a:p>
            <a:pPr indent="0" lvl="0" marL="0" rtl="0" algn="l">
              <a:spcBef>
                <a:spcPts val="0"/>
              </a:spcBef>
              <a:spcAft>
                <a:spcPts val="0"/>
              </a:spcAft>
              <a:buNone/>
            </a:pPr>
            <a:r>
              <a:rPr lang="en-US"/>
              <a:t>Next Slide</a:t>
            </a:r>
            <a:endParaRPr/>
          </a:p>
        </p:txBody>
      </p:sp>
      <p:sp>
        <p:nvSpPr>
          <p:cNvPr id="337" name="Google Shape;337;g97a64d5cc3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03a654cb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Emann-</a:t>
            </a:r>
            <a:endParaRPr/>
          </a:p>
          <a:p>
            <a:pPr indent="0" lvl="0" marL="0" rtl="0" algn="l">
              <a:spcBef>
                <a:spcPts val="0"/>
              </a:spcBef>
              <a:spcAft>
                <a:spcPts val="0"/>
              </a:spcAft>
              <a:buNone/>
            </a:pPr>
            <a:r>
              <a:rPr lang="en-US"/>
              <a:t>To meet these requirements a functional test plan was made to meet our standards. Our first test, the sensor test, was made to determine if the payload can take measurements, and establish an accurate particle count within a margin of error.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Transfer Test was made to determine if the payload can organize data packets and send data. The data rate can be adjusted by changing the measurement frequency to better organize and send the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Lastly we have the recovery test, this determines if the payload can handle program errors  resume operation after a reboot. This test was simply made to verify if the program can handle power loss, errors and other unpredictable exceptions.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Finally as shown in the chart, all the tests have been performed and the payload passed each of the functional tests.</a:t>
            </a:r>
            <a:endParaRPr/>
          </a:p>
          <a:p>
            <a:pPr indent="0" lvl="0" marL="0" rtl="0" algn="l">
              <a:spcBef>
                <a:spcPts val="0"/>
              </a:spcBef>
              <a:spcAft>
                <a:spcPts val="0"/>
              </a:spcAft>
              <a:buNone/>
            </a:pPr>
            <a:r>
              <a:rPr lang="en-US"/>
              <a:t>Next Slide Please</a:t>
            </a:r>
            <a:endParaRPr/>
          </a:p>
        </p:txBody>
      </p:sp>
      <p:sp>
        <p:nvSpPr>
          <p:cNvPr id="349" name="Google Shape;349;ga03a654cb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97a64d5cc3_2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Emann-</a:t>
            </a:r>
            <a:endParaRPr/>
          </a:p>
          <a:p>
            <a:pPr indent="0" lvl="0" marL="0" rtl="0" algn="l">
              <a:spcBef>
                <a:spcPts val="0"/>
              </a:spcBef>
              <a:spcAft>
                <a:spcPts val="0"/>
              </a:spcAft>
              <a:buNone/>
            </a:pPr>
            <a:r>
              <a:rPr lang="en-US"/>
              <a:t>An environmental test plan was made to simulate and determine if our payload would remain functional during out mission.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first test is the heat test, testing whether our payload can take measurements in temperatures up to 90 degrees celsius for an extended period of time. The test will a performed using a toaster oven provided by UAH to heat and measure the temperature range our payload remains functional. In which we’ll monitor closely to determine the exact range the payload remains functional.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Cooling test will determine if our payload can take measurements in cooler temperatures, and will be tested using a freezer and a container for moisture control. The UAH provided thermocouple will be used to gauge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rPr lang="en-US"/>
              <a:t>Next we have the Vacuum test, which will determine if the payload can take measurements, maintain structural integrity and survive extremely low pressures. The payload will also be subject to vacuum-like conditions and be done using a UAH provided vacuum chamber. Something to note i that our payload will be secured in a fixed </a:t>
            </a:r>
            <a:r>
              <a:rPr lang="en-US"/>
              <a:t>location</a:t>
            </a:r>
            <a:r>
              <a:rPr lang="en-US"/>
              <a:t> during the Vacuum test. Something to note that the hardware will be check prior testing.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Afterwards we have the Rumble Test, a test made to determine if our payload could take measurements, maintain structural integrity, and survive random vibrations. UAH will be providing an accelerometer for the rumble test and like the Vacuum test, the hardware well be checked prior to testing. accelerometer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Lastly these test have been scheduled for January.</a:t>
            </a:r>
            <a:endParaRPr/>
          </a:p>
          <a:p>
            <a:pPr indent="0" lvl="0" marL="0" rtl="0" algn="l">
              <a:spcBef>
                <a:spcPts val="0"/>
              </a:spcBef>
              <a:spcAft>
                <a:spcPts val="0"/>
              </a:spcAft>
              <a:buNone/>
            </a:pPr>
            <a:r>
              <a:rPr lang="en-US"/>
              <a:t>Next Slide Please</a:t>
            </a:r>
            <a:endParaRPr/>
          </a:p>
        </p:txBody>
      </p:sp>
      <p:sp>
        <p:nvSpPr>
          <p:cNvPr id="360" name="Google Shape;360;g97a64d5cc3_2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9f3837f1c7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9f3837f1c7_0_1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Emann: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Test Reasoning: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Sensor test was designed to determine if the sensors were accurate and functional and would establish accurate particulate counts. We tested this by placing the sensor in a well ventilated area, as well monitoring the particulate counts. Our payload passed this test, as the particle count remained steady over time, and no errors were encountered.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Evidence:</a:t>
            </a:r>
            <a:endParaRPr/>
          </a:p>
          <a:p>
            <a:pPr indent="0" lvl="0" marL="0" rtl="0" algn="l">
              <a:spcBef>
                <a:spcPts val="0"/>
              </a:spcBef>
              <a:spcAft>
                <a:spcPts val="0"/>
              </a:spcAft>
              <a:buClr>
                <a:schemeClr val="dk1"/>
              </a:buClr>
              <a:buSzPts val="1100"/>
              <a:buFont typeface="Arial"/>
              <a:buNone/>
            </a:pPr>
            <a:r>
              <a:rPr lang="en-US"/>
              <a:t>Shown below is the sensor alongside the data collected after the test was performed. The evidence was collected by disabling the UAH transfer program as it deletes the sent data packets.</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lang="en-US"/>
              <a:t>Results:</a:t>
            </a:r>
            <a:endParaRPr/>
          </a:p>
          <a:p>
            <a:pPr indent="0" lvl="0" marL="0" rtl="0" algn="l">
              <a:spcBef>
                <a:spcPts val="0"/>
              </a:spcBef>
              <a:spcAft>
                <a:spcPts val="0"/>
              </a:spcAft>
              <a:buClr>
                <a:schemeClr val="dk1"/>
              </a:buClr>
              <a:buSzPts val="1100"/>
              <a:buFont typeface="Arial"/>
              <a:buNone/>
            </a:pPr>
            <a:r>
              <a:rPr lang="en-US"/>
              <a:t>The pi worked as expected and collected data accurately without any errors.</a:t>
            </a:r>
            <a:endParaRPr/>
          </a:p>
          <a:p>
            <a:pPr indent="0" lvl="0" marL="0" rtl="0" algn="l">
              <a:spcBef>
                <a:spcPts val="0"/>
              </a:spcBef>
              <a:spcAft>
                <a:spcPts val="0"/>
              </a:spcAft>
              <a:buNone/>
            </a:pPr>
            <a:r>
              <a:rPr lang="en-US"/>
              <a:t>Next Slide Please</a:t>
            </a:r>
            <a:endParaRPr/>
          </a:p>
        </p:txBody>
      </p:sp>
      <p:sp>
        <p:nvSpPr>
          <p:cNvPr id="372" name="Google Shape;372;g9f3837f1c7_0_1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9f3837f1c7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9f3837f1c7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Emann: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Tesy Reasoning:</a:t>
            </a:r>
            <a:endParaRPr/>
          </a:p>
          <a:p>
            <a:pPr indent="0" lvl="0" marL="0" rtl="0" algn="l">
              <a:spcBef>
                <a:spcPts val="0"/>
              </a:spcBef>
              <a:spcAft>
                <a:spcPts val="0"/>
              </a:spcAft>
              <a:buClr>
                <a:schemeClr val="dk1"/>
              </a:buClr>
              <a:buSzPts val="1100"/>
              <a:buFont typeface="Arial"/>
              <a:buNone/>
            </a:pPr>
            <a:r>
              <a:rPr lang="en-US"/>
              <a:t>The purpose of this test is to ensure that we can both format JSON files correctly and send those files to the correct place under the maximum data rate. We tested this by </a:t>
            </a:r>
            <a:r>
              <a:rPr lang="en-US"/>
              <a:t>utilizing</a:t>
            </a:r>
            <a:r>
              <a:rPr lang="en-US"/>
              <a:t> the Data sending file provided to us by UAH. Our program passed this test, as we both successfully populated the /tmp/</a:t>
            </a:r>
            <a:r>
              <a:rPr lang="en-US"/>
              <a:t>experiment</a:t>
            </a:r>
            <a:r>
              <a:rPr lang="en-US"/>
              <a:t> folder with JSONs, and also remained well under the 5 kbps data rate.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Evidence:</a:t>
            </a:r>
            <a:endParaRPr/>
          </a:p>
          <a:p>
            <a:pPr indent="0" lvl="0" marL="0" rtl="0" algn="l">
              <a:spcBef>
                <a:spcPts val="0"/>
              </a:spcBef>
              <a:spcAft>
                <a:spcPts val="0"/>
              </a:spcAft>
              <a:buClr>
                <a:schemeClr val="dk1"/>
              </a:buClr>
              <a:buSzPts val="1100"/>
              <a:buFont typeface="Arial"/>
              <a:buNone/>
            </a:pPr>
            <a:r>
              <a:rPr lang="en-US"/>
              <a:t>Currently shown in the bottom right is the tmp experiment folder after a run with the UAH program disabled. This was done to collect the data from the test as the program deletes the files after sending them to UAH.</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Results:</a:t>
            </a:r>
            <a:endParaRPr/>
          </a:p>
          <a:p>
            <a:pPr indent="0" lvl="0" marL="0" rtl="0" algn="l">
              <a:spcBef>
                <a:spcPts val="0"/>
              </a:spcBef>
              <a:spcAft>
                <a:spcPts val="0"/>
              </a:spcAft>
              <a:buClr>
                <a:schemeClr val="dk1"/>
              </a:buClr>
              <a:buSzPts val="1100"/>
              <a:buFont typeface="Arial"/>
              <a:buNone/>
            </a:pPr>
            <a:r>
              <a:rPr lang="en-US"/>
              <a:t>The payload passed the test and worked as expected, transferring the time-stamped data files into the tp experiment folder as expected. The pi had a max of 0.5 kbps and an average of 0.3 kBps. Shown in the bottom left is an output of 0.21kBps from the UAH transfer program when enabled.</a:t>
            </a:r>
            <a:endParaRPr/>
          </a:p>
          <a:p>
            <a:pPr indent="0" lvl="0" marL="0" rtl="0" algn="l">
              <a:spcBef>
                <a:spcPts val="0"/>
              </a:spcBef>
              <a:spcAft>
                <a:spcPts val="0"/>
              </a:spcAft>
              <a:buClr>
                <a:schemeClr val="dk1"/>
              </a:buClr>
              <a:buSzPts val="1100"/>
              <a:buFont typeface="Arial"/>
              <a:buNone/>
            </a:pPr>
            <a:r>
              <a:rPr lang="en-US"/>
              <a:t>Next Slide Please</a:t>
            </a:r>
            <a:endParaRPr/>
          </a:p>
        </p:txBody>
      </p:sp>
      <p:sp>
        <p:nvSpPr>
          <p:cNvPr id="391" name="Google Shape;391;g9f3837f1c7_0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9f3837f1c7_0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9f3837f1c7_0_1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Emann:</a:t>
            </a:r>
            <a:endParaRPr/>
          </a:p>
          <a:p>
            <a:pPr indent="0" lvl="0" marL="0" rtl="0" algn="l">
              <a:spcBef>
                <a:spcPts val="0"/>
              </a:spcBef>
              <a:spcAft>
                <a:spcPts val="0"/>
              </a:spcAft>
              <a:buNone/>
            </a:pPr>
            <a:r>
              <a:rPr lang="en-US"/>
              <a:t>Test Reasoning:</a:t>
            </a:r>
            <a:endParaRPr/>
          </a:p>
          <a:p>
            <a:pPr indent="0" lvl="0" marL="0" rtl="0" algn="l">
              <a:spcBef>
                <a:spcPts val="0"/>
              </a:spcBef>
              <a:spcAft>
                <a:spcPts val="0"/>
              </a:spcAft>
              <a:buNone/>
            </a:pPr>
            <a:r>
              <a:rPr lang="en-US"/>
              <a:t>The Recovery test was designed to determine whether the program can remain functional after handling program errors and resume operation after reboot.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Evidence:</a:t>
            </a:r>
            <a:endParaRPr/>
          </a:p>
          <a:p>
            <a:pPr indent="0" lvl="0" marL="0" rtl="0" algn="l">
              <a:spcBef>
                <a:spcPts val="0"/>
              </a:spcBef>
              <a:spcAft>
                <a:spcPts val="0"/>
              </a:spcAft>
              <a:buNone/>
            </a:pPr>
            <a:r>
              <a:rPr lang="en-US"/>
              <a:t>As shown below, the payload was able to perform a reboot after encountering a handling error and perform a reboot before resuming operation. Currently shown is a picture of the data packets collected in the tmp/experiment demonstrating that the program ran normally and remained consistent with data before being tested.  The Recovery test was run over a 50 of times and in many different manners such as cutting power or killing programs.</a:t>
            </a:r>
            <a:endParaRPr b="1"/>
          </a:p>
          <a:p>
            <a:pPr indent="0" lvl="0" marL="0" rtl="0" algn="l">
              <a:spcBef>
                <a:spcPts val="0"/>
              </a:spcBef>
              <a:spcAft>
                <a:spcPts val="0"/>
              </a:spcAft>
              <a:buNone/>
            </a:pPr>
            <a:r>
              <a:rPr b="1" lang="en-US"/>
              <a:t> </a:t>
            </a:r>
            <a:endParaRPr b="1"/>
          </a:p>
          <a:p>
            <a:pPr indent="0" lvl="0" marL="0" rtl="0" algn="l">
              <a:spcBef>
                <a:spcPts val="0"/>
              </a:spcBef>
              <a:spcAft>
                <a:spcPts val="0"/>
              </a:spcAft>
              <a:buNone/>
            </a:pPr>
            <a:r>
              <a:rPr lang="en-US"/>
              <a:t>Results:</a:t>
            </a:r>
            <a:endParaRPr/>
          </a:p>
          <a:p>
            <a:pPr indent="0" lvl="0" marL="0" rtl="0" algn="l">
              <a:spcBef>
                <a:spcPts val="0"/>
              </a:spcBef>
              <a:spcAft>
                <a:spcPts val="0"/>
              </a:spcAft>
              <a:buNone/>
            </a:pPr>
            <a:r>
              <a:rPr lang="en-US"/>
              <a:t>The payload worked as expected after reboot passing the recovery test. The monitor program, a program to identify errors , was able to successfully detect and recover from all </a:t>
            </a:r>
            <a:r>
              <a:rPr lang="en-US"/>
              <a:t>conceived</a:t>
            </a:r>
            <a:r>
              <a:rPr lang="en-US"/>
              <a:t> errors.  Something to note was that the UAH transfer program was disabled after successful relaunch to obtain the evidence.</a:t>
            </a:r>
            <a:endParaRPr/>
          </a:p>
          <a:p>
            <a:pPr indent="0" lvl="0" marL="0" rtl="0" algn="l">
              <a:spcBef>
                <a:spcPts val="0"/>
              </a:spcBef>
              <a:spcAft>
                <a:spcPts val="0"/>
              </a:spcAft>
              <a:buNone/>
            </a:pPr>
            <a:r>
              <a:rPr lang="en-US"/>
              <a:t>Next Slide Please</a:t>
            </a:r>
            <a:endParaRPr/>
          </a:p>
        </p:txBody>
      </p:sp>
      <p:sp>
        <p:nvSpPr>
          <p:cNvPr id="411" name="Google Shape;411;g9f3837f1c7_0_1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Morgan - And now we will present our Online Outreach Platform</a:t>
            </a:r>
            <a:endParaRPr/>
          </a:p>
          <a:p>
            <a:pPr indent="0" lvl="0" marL="0" rtl="0" algn="l">
              <a:spcBef>
                <a:spcPts val="0"/>
              </a:spcBef>
              <a:spcAft>
                <a:spcPts val="0"/>
              </a:spcAft>
              <a:buNone/>
            </a:pPr>
            <a:r>
              <a:rPr lang="en-US"/>
              <a:t>Next Slide Please</a:t>
            </a:r>
            <a:endParaRPr/>
          </a:p>
        </p:txBody>
      </p:sp>
      <p:sp>
        <p:nvSpPr>
          <p:cNvPr id="429" name="Google Shape;429;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Morgan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US"/>
              <a:t>Outreach will create and run an online forum through multiple social media platforms.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website is our main hub. Ever Friday, on the website, an update of any new videos or other released content is posted.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 have an Instagram which is updated on Monday, Wednesday, Friday. </a:t>
            </a:r>
            <a:endParaRPr/>
          </a:p>
          <a:p>
            <a:pPr indent="0" lvl="0" marL="0" rtl="0" algn="l">
              <a:spcBef>
                <a:spcPts val="0"/>
              </a:spcBef>
              <a:spcAft>
                <a:spcPts val="0"/>
              </a:spcAft>
              <a:buClr>
                <a:schemeClr val="dk1"/>
              </a:buClr>
              <a:buSzPts val="1100"/>
              <a:buFont typeface="Arial"/>
              <a:buNone/>
            </a:pPr>
            <a:r>
              <a:rPr lang="en-US"/>
              <a:t>	Monday we have activity posts which are in either Photo + Instruction or short video form.</a:t>
            </a:r>
            <a:endParaRPr/>
          </a:p>
          <a:p>
            <a:pPr indent="0" lvl="0" marL="0" rtl="0" algn="l">
              <a:spcBef>
                <a:spcPts val="0"/>
              </a:spcBef>
              <a:spcAft>
                <a:spcPts val="0"/>
              </a:spcAft>
              <a:buClr>
                <a:schemeClr val="dk1"/>
              </a:buClr>
              <a:buSzPts val="1100"/>
              <a:buFont typeface="Arial"/>
              <a:buNone/>
            </a:pPr>
            <a:r>
              <a:rPr lang="en-US"/>
              <a:t>	Wednesday our posts are either fun fact posts or a style of post we call “Pioneers in Space” where we have an info post about someone who was a trailblazer in the STEM field.</a:t>
            </a:r>
            <a:endParaRPr/>
          </a:p>
          <a:p>
            <a:pPr indent="0" lvl="0" marL="0" rtl="0" algn="l">
              <a:spcBef>
                <a:spcPts val="0"/>
              </a:spcBef>
              <a:spcAft>
                <a:spcPts val="0"/>
              </a:spcAft>
              <a:buClr>
                <a:schemeClr val="dk1"/>
              </a:buClr>
              <a:buSzPts val="1100"/>
              <a:buFont typeface="Arial"/>
              <a:buNone/>
            </a:pPr>
            <a:r>
              <a:rPr lang="en-US"/>
              <a:t>	Fridays our posts are the same as the website, a notification for already out or upcoming youtube videos as an example.</a:t>
            </a:r>
            <a:endParaRPr/>
          </a:p>
          <a:p>
            <a:pPr indent="0" lvl="0" marL="0" rtl="0" algn="l">
              <a:spcBef>
                <a:spcPts val="0"/>
              </a:spcBef>
              <a:spcAft>
                <a:spcPts val="0"/>
              </a:spcAft>
              <a:buClr>
                <a:schemeClr val="dk1"/>
              </a:buClr>
              <a:buSzPts val="1100"/>
              <a:buFont typeface="Arial"/>
              <a:buNone/>
            </a:pPr>
            <a:r>
              <a:t/>
            </a:r>
            <a:endParaRPr/>
          </a:p>
          <a:p>
            <a:pPr indent="0" lvl="0" marL="45720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Most newly added is our Youtube!</a:t>
            </a:r>
            <a:endParaRPr/>
          </a:p>
          <a:p>
            <a:pPr indent="0" lvl="0" marL="0" rtl="0" algn="l">
              <a:spcBef>
                <a:spcPts val="0"/>
              </a:spcBef>
              <a:spcAft>
                <a:spcPts val="0"/>
              </a:spcAft>
              <a:buClr>
                <a:schemeClr val="dk1"/>
              </a:buClr>
              <a:buSzPts val="1100"/>
              <a:buFont typeface="Arial"/>
              <a:buNone/>
            </a:pPr>
            <a:r>
              <a:rPr lang="en-US"/>
              <a:t>	The plan is to spend at least an hour on Sundays dedicated to planning out the next weeks, and any other upcoming videos.</a:t>
            </a:r>
            <a:endParaRPr/>
          </a:p>
          <a:p>
            <a:pPr indent="0" lvl="0" marL="0" rtl="0" algn="l">
              <a:spcBef>
                <a:spcPts val="0"/>
              </a:spcBef>
              <a:spcAft>
                <a:spcPts val="0"/>
              </a:spcAft>
              <a:buClr>
                <a:schemeClr val="dk1"/>
              </a:buClr>
              <a:buSzPts val="1100"/>
              <a:buFont typeface="Arial"/>
              <a:buNone/>
            </a:pPr>
            <a:r>
              <a:rPr lang="en-US"/>
              <a:t>	Wednesdays will be filming days since we have that as an allotted work day at our school.</a:t>
            </a:r>
            <a:endParaRPr/>
          </a:p>
          <a:p>
            <a:pPr indent="0" lvl="0" marL="0" rtl="0" algn="l">
              <a:spcBef>
                <a:spcPts val="0"/>
              </a:spcBef>
              <a:spcAft>
                <a:spcPts val="0"/>
              </a:spcAft>
              <a:buClr>
                <a:schemeClr val="dk1"/>
              </a:buClr>
              <a:buSzPts val="1100"/>
              <a:buFont typeface="Arial"/>
              <a:buNone/>
            </a:pPr>
            <a:r>
              <a:rPr lang="en-US"/>
              <a:t>	Videos will be uploaded and published on Saturdays.</a:t>
            </a:r>
            <a:endParaRPr/>
          </a:p>
          <a:p>
            <a:pPr indent="0" lvl="0" marL="0" rtl="0" algn="l">
              <a:spcBef>
                <a:spcPts val="0"/>
              </a:spcBef>
              <a:spcAft>
                <a:spcPts val="0"/>
              </a:spcAft>
              <a:buClr>
                <a:schemeClr val="dk1"/>
              </a:buClr>
              <a:buSzPts val="1100"/>
              <a:buFont typeface="Arial"/>
              <a:buNone/>
            </a:pPr>
            <a:r>
              <a:rPr lang="en-US"/>
              <a:t>	We’ll go over our planned videos in a later slide.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Accumulatively at PSA we have collected 650 surveys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The screen shots on the slide are a combination of photos from our instagram page and screen shots of clips from our youtube channel which we created as a parody to the office opening.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NEXT SLIDE PLEASE</a:t>
            </a:r>
            <a:endParaRPr/>
          </a:p>
          <a:p>
            <a:pPr indent="0" lvl="0" marL="0" rtl="0" algn="l">
              <a:spcBef>
                <a:spcPts val="0"/>
              </a:spcBef>
              <a:spcAft>
                <a:spcPts val="0"/>
              </a:spcAft>
              <a:buClr>
                <a:schemeClr val="dk1"/>
              </a:buClr>
              <a:buSzPts val="1100"/>
              <a:buFont typeface="Arial"/>
              <a:buNone/>
            </a:pPr>
            <a:r>
              <a:t/>
            </a:r>
            <a:endParaRPr/>
          </a:p>
        </p:txBody>
      </p:sp>
      <p:sp>
        <p:nvSpPr>
          <p:cNvPr id="436" name="Google Shape;43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Morgan</a:t>
            </a:r>
            <a:endParaRPr/>
          </a:p>
          <a:p>
            <a:pPr indent="0" lvl="0" marL="0" rtl="0" algn="l">
              <a:spcBef>
                <a:spcPts val="0"/>
              </a:spcBef>
              <a:spcAft>
                <a:spcPts val="0"/>
              </a:spcAft>
              <a:buNone/>
            </a:pPr>
            <a:r>
              <a:rPr lang="en-US"/>
              <a:t>This year our team is based around the band NIRVANA. Our team name is SMELLS LIKE PARTICULATE MATTER which is an alteration of the famous song by NIRVANA called SMELLS LIKE TEEN SPIRIT.  We chose this as our science objective surrounds the study of particulate matter. Our logo takes inspiration from the Smells like teen spirit cover, we simply replaced the title, and altered the background and center photo. Our slogan is a quote by Stephen Hawking [read quote] , and it was chosen to represent the vastness of </a:t>
            </a:r>
            <a:r>
              <a:rPr lang="en-US"/>
              <a:t>opportunities</a:t>
            </a:r>
            <a:r>
              <a:rPr lang="en-US"/>
              <a:t> of what we can chose to build our objective around in the </a:t>
            </a:r>
            <a:r>
              <a:rPr lang="en-US"/>
              <a:t>competition</a:t>
            </a:r>
            <a:r>
              <a:rPr lang="en-US"/>
              <a:t>. We also thought it funny as it alludes to the sometimes way out of the box and ambitious ideas we come up with as a team when coming up with when brainstorming. NEXT SLIDE PLEASE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9e0a430188_1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Morgan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are some screenshots of our platforms.</a:t>
            </a:r>
            <a:endParaRPr/>
          </a:p>
          <a:p>
            <a:pPr indent="0" lvl="0" marL="0" rtl="0" algn="l">
              <a:spcBef>
                <a:spcPts val="0"/>
              </a:spcBef>
              <a:spcAft>
                <a:spcPts val="0"/>
              </a:spcAft>
              <a:buNone/>
            </a:pPr>
            <a:r>
              <a:rPr lang="en-US"/>
              <a:t>On the top we have our website, the bottom left our twitter, in the center photos from our instagram, and then another of our twitter. NEXT SLIDE PLEASE</a:t>
            </a:r>
            <a:endParaRPr/>
          </a:p>
        </p:txBody>
      </p:sp>
      <p:sp>
        <p:nvSpPr>
          <p:cNvPr id="457" name="Google Shape;457;g9e0a430188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bed828467_8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9bed828467_8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Morgan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have a very specific science objective, therefore we have decided to have all of our virtual activities be based on more general concepts and topics. This is also of benefit to the team as we have a larger playing field when it comes to finding ideas for activities and we can make our activities more compatible with more viewers no matter the age or grade.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ideas include a video discussing and showing examples of what sensors are and how they work.</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want to do a project video on building a model solar system, and also one with the phases of the moon.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also want to do a video that goes over and shows us building an interactive and engaging timeline of Space Firsts.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have multiple videos in the editing stage at the moment.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Once we develop  more of a following we want to start doing polls and surveys to ask what kind of content people want to see if that be learning more about our team or activities they want us to try. I’m also currently working on mapping out videos ideas that will be posted in addition to our activity videos in order to busild a stronger base for our channel to grow and accumulate more followers.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NEXT SLIDE PLEASE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72" name="Google Shape;472;g9bed828467_8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ab5b268b8d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ab5b268b8d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 name="Google Shape;484;gab5b268b8d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9f3837f1c7_0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Morgan - And now we will present our Design Phase Summary slides</a:t>
            </a:r>
            <a:endParaRPr/>
          </a:p>
          <a:p>
            <a:pPr indent="0" lvl="0" marL="0" rtl="0" algn="l">
              <a:spcBef>
                <a:spcPts val="0"/>
              </a:spcBef>
              <a:spcAft>
                <a:spcPts val="0"/>
              </a:spcAft>
              <a:buNone/>
            </a:pPr>
            <a:r>
              <a:rPr lang="en-US"/>
              <a:t>Next Slide Please</a:t>
            </a:r>
            <a:endParaRPr/>
          </a:p>
        </p:txBody>
      </p:sp>
      <p:sp>
        <p:nvSpPr>
          <p:cNvPr id="491" name="Google Shape;491;g9f3837f1c7_0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9f3837f1c7_0_2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9f3837f1c7_0_2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a:t>Michael → Max → Emann → Morgan</a:t>
            </a:r>
            <a:endParaRPr b="1"/>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US"/>
              <a:t>Michael:</a:t>
            </a:r>
            <a:endParaRPr/>
          </a:p>
          <a:p>
            <a:pPr indent="0" lvl="0" marL="0" rtl="0" algn="l">
              <a:spcBef>
                <a:spcPts val="0"/>
              </a:spcBef>
              <a:spcAft>
                <a:spcPts val="0"/>
              </a:spcAft>
              <a:buClr>
                <a:schemeClr val="dk1"/>
              </a:buClr>
              <a:buSzPts val="1100"/>
              <a:buFont typeface="Arial"/>
              <a:buNone/>
            </a:pPr>
            <a:r>
              <a:rPr lang="en-US"/>
              <a:t>During this semester, we learned how to better manage our time and balance workloads. We encountered trouble in the beginning of the semester with online communication, but we have established new methods of delegating work to remedy this problem. This new method is basically creating a large and detailed list of tasks, and assigning a due date rather than having to struggle with working all at once while on Zoom.</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Max:</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US"/>
              <a:t>Overall with programming we’ve learned how to work on programming online. </a:t>
            </a:r>
            <a:endParaRPr/>
          </a:p>
          <a:p>
            <a:pPr indent="0" lvl="0" marL="0" rtl="0" algn="l">
              <a:spcBef>
                <a:spcPts val="0"/>
              </a:spcBef>
              <a:spcAft>
                <a:spcPts val="0"/>
              </a:spcAft>
              <a:buNone/>
            </a:pPr>
            <a:r>
              <a:rPr lang="en-US"/>
              <a:t>The biggest difficulty with this is programming without the physical hardware present, as it introduced new difficulties. </a:t>
            </a:r>
            <a:endParaRPr/>
          </a:p>
          <a:p>
            <a:pPr indent="0" lvl="0" marL="0" rtl="0" algn="l">
              <a:spcBef>
                <a:spcPts val="0"/>
              </a:spcBef>
              <a:spcAft>
                <a:spcPts val="0"/>
              </a:spcAft>
              <a:buNone/>
            </a:pPr>
            <a:r>
              <a:rPr lang="en-US"/>
              <a:t>Next semester should be much easier with programming, as we will likely be back in person in some capacity, solving a lot of the working online issues.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US"/>
              <a:t>Emann:</a:t>
            </a:r>
            <a:endParaRPr b="1"/>
          </a:p>
          <a:p>
            <a:pPr indent="0" lvl="0" marL="0" rtl="0" algn="l">
              <a:spcBef>
                <a:spcPts val="0"/>
              </a:spcBef>
              <a:spcAft>
                <a:spcPts val="0"/>
              </a:spcAft>
              <a:buNone/>
            </a:pPr>
            <a:r>
              <a:rPr lang="en-US"/>
              <a:t>As a team we learned the importance of communication while completing the testing as scheduling became much more difficult in a virtual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Certain opportunities and testing that could once be done in-person were no longer available as a result we had to find ways to work within a virtual environment.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Moving forward we plan to schedule team testing deadlines and scheduling Zoom calls while testing is being performed.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US"/>
              <a:t>Morgan:</a:t>
            </a:r>
            <a:endParaRPr b="1"/>
          </a:p>
          <a:p>
            <a:pPr indent="0" lvl="0" marL="0" rtl="0" algn="l">
              <a:spcBef>
                <a:spcPts val="0"/>
              </a:spcBef>
              <a:spcAft>
                <a:spcPts val="0"/>
              </a:spcAft>
              <a:buClr>
                <a:schemeClr val="dk1"/>
              </a:buClr>
              <a:buSzPts val="1100"/>
              <a:buFont typeface="Arial"/>
              <a:buNone/>
            </a:pPr>
            <a:r>
              <a:rPr lang="en-US"/>
              <a:t>With having to manage what we now call outreach on an entirely online platform for the first time, some challenges have popped up.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Going from 0 to 100 in managing multiple platforms, especially as a student, has challenged our time management an organization skills.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We’re also noticing that gaining a following is a slow and challenging process. It’s a challenge, and as we’re noticing even more that it’s even more difficult as a STEM focused platform. Survey collection is also a challenge.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 Without being able to be right in front of people asking for their time to fill our the survey, we have to find a way to be more creative way to persuade people to take the time to fill out our survey.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We’ve worked around these issues by working with other teams on survey collection and figuring out ways to get our surveys out creatively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We’ve reached out to larger platforms and are waiting for a response, and we’ve also utilized our parents platforms to spread the survey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99" name="Google Shape;499;g9f3837f1c7_0_2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9f3837f1c7_0_2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9f3837f1c7_0_24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t>In summary, our objective is to measure particulate density, prevalence, size, and levels over time while onboard AR2B and compare the generated data with expected results and other particulate sensing equipment. We will be using an SPS30 mounted on a raspberry pi hat, with a total size of 65 by 56.5 by 17.8 mm. To operate this hat, we have 6 main programs that all work in conjunction to ensure proper functionality.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US"/>
              <a:t>All of our functional testing was completed without issue, and we were able to confirm the factory </a:t>
            </a:r>
            <a:r>
              <a:rPr lang="en-US"/>
              <a:t>guaranteed</a:t>
            </a:r>
            <a:r>
              <a:rPr lang="en-US"/>
              <a:t> accuracy of plus or minus ten micrograms per meter cubed, and we actually got much more accurate measurements with an accuracy of plus or minus three micrograms per meter cubed. During the transfer test, we recorded a maximum data rate of 0.5 kilobytes per second with an average </a:t>
            </a:r>
            <a:r>
              <a:rPr lang="en-US"/>
              <a:t>data rate</a:t>
            </a:r>
            <a:r>
              <a:rPr lang="en-US"/>
              <a:t> of 0.3 kilobytes per second. During the recovery test, the payload was able to recover from all </a:t>
            </a:r>
            <a:r>
              <a:rPr lang="en-US"/>
              <a:t>conceived</a:t>
            </a:r>
            <a:r>
              <a:rPr lang="en-US"/>
              <a:t> scenarios. Thank you for listening to our presentation.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11" name="Google Shape;511;g9f3837f1c7_0_24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Ben - Aces Red 2B will be studying quantum entanglement for space satellite communications, while being sponsored by the US Space and Missile Defense Command. It will also have the secondary project of investigating the use of low cost commercial off the shelf hardware in order to find replacements for currently used expensive equipment. This is also the primary objective of the </a:t>
            </a:r>
            <a:r>
              <a:rPr lang="en-US"/>
              <a:t>DETECTS</a:t>
            </a:r>
            <a:r>
              <a:rPr lang="en-US"/>
              <a:t> program. Next Slide please.</a:t>
            </a:r>
            <a:endParaRPr/>
          </a:p>
        </p:txBody>
      </p:sp>
      <p:sp>
        <p:nvSpPr>
          <p:cNvPr id="111" name="Google Shape;11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Michael: The Detects Requirements are broken into four different categories. To meet the mechanical/spatial requirements, our PI hat must be no larger than 65 by 56.5 millimeters, and no taller than 19mm. The electrical requirements detail that we cannot modify the original PI pinout, and we must reserve pins 30 and 31. Our material </a:t>
            </a:r>
            <a:r>
              <a:rPr lang="en-US"/>
              <a:t>requirements require us to have no moving parts, liquids, gasses, powders, and generally prohibit anything that could cause harm to AR2B. Finally our software requirements require us to be able to operate and send data to the AR2B flight computer at no more than 5 kilobytes per second.</a:t>
            </a:r>
            <a:r>
              <a:rPr lang="en-US"/>
              <a:t> Next Slide Please.</a:t>
            </a:r>
            <a:endParaRPr/>
          </a:p>
        </p:txBody>
      </p:sp>
      <p:sp>
        <p:nvSpPr>
          <p:cNvPr id="124" name="Google Shape;1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Max: Here are our science objectives</a:t>
            </a:r>
            <a:endParaRPr/>
          </a:p>
        </p:txBody>
      </p:sp>
      <p:sp>
        <p:nvSpPr>
          <p:cNvPr id="135" name="Google Shape;13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These are our potential science objectives.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first potential science objective is entitled material reflectivity in an enclosed space. With this science objective we would measure reflectivity of specific </a:t>
            </a:r>
            <a:r>
              <a:rPr lang="en-US"/>
              <a:t>materials</a:t>
            </a:r>
            <a:r>
              <a:rPr lang="en-US"/>
              <a:t> with a reflectance sensor within the near 0 lux environment of the AR2B tray. Many consumer technology devices, such as screens, use reflectivity to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With our second science </a:t>
            </a:r>
            <a:r>
              <a:rPr lang="en-US"/>
              <a:t>objective</a:t>
            </a:r>
            <a:r>
              <a:rPr lang="en-US"/>
              <a:t>, “Commercial-Grade Contaminants Comparison” we would be studying and assessing the particulate matter outgassed from AR2B utilizing a particulate matter sensor. This would help figure out the real difference between consumer and commercial/military grade sensors.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third and final potential science objective, “Fiber Optic cabling radiation”, would look at and study the effects of background radiation on fiber optic cabling by utilizing a simple voltage output and input to measure any losses. This is key to figuring out to what effect spatial radiation has on connectivity with fiber optics.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43" name="Google Shape;14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Sam</a:t>
            </a:r>
            <a:endParaRPr/>
          </a:p>
          <a:p>
            <a:pPr indent="0" lvl="0" marL="0" rtl="0" algn="l">
              <a:spcBef>
                <a:spcPts val="0"/>
              </a:spcBef>
              <a:spcAft>
                <a:spcPts val="0"/>
              </a:spcAft>
              <a:buClr>
                <a:schemeClr val="dk1"/>
              </a:buClr>
              <a:buSzPts val="1100"/>
              <a:buFont typeface="Arial"/>
              <a:buNone/>
            </a:pPr>
            <a:r>
              <a:rPr lang="en-US"/>
              <a:t>In our science objectives trade study, the figures of merit or FOMs assigned to us by UAH were Interest of Team, Measurement Method, </a:t>
            </a:r>
            <a:r>
              <a:rPr lang="en-US"/>
              <a:t>Likelihood</a:t>
            </a:r>
            <a:r>
              <a:rPr lang="en-US"/>
              <a:t> of Success, Sensor Complexity, Sensor Resolution, Scientific Ramification, and three of our own: Justifiability, Public Interest and Public Comprehension, each given a weight of either 1, 3 or 9. The Science Objectives were then given a score for each FOM, either 1,3, or 9, and then multiplied by the weight to give a final score. </a:t>
            </a:r>
            <a:r>
              <a:rPr lang="en-US"/>
              <a:t>Contaminants</a:t>
            </a:r>
            <a:r>
              <a:rPr lang="en-US"/>
              <a:t> Comparison was selected as our chosen science objective due to its high scores in Measurement Method, Likelihood of Success, and Interest of Team, FOMs that our team considered very important to a successful payload.</a:t>
            </a:r>
            <a:endParaRPr/>
          </a:p>
          <a:p>
            <a:pPr indent="0" lvl="0" marL="0" rtl="0" algn="l">
              <a:spcBef>
                <a:spcPts val="0"/>
              </a:spcBef>
              <a:spcAft>
                <a:spcPts val="0"/>
              </a:spcAft>
              <a:buClr>
                <a:schemeClr val="dk1"/>
              </a:buClr>
              <a:buSzPts val="1100"/>
              <a:buFont typeface="Arial"/>
              <a:buNone/>
            </a:pPr>
            <a:r>
              <a:rPr lang="en-US"/>
              <a:t>*add notes into explaining the three bolded foms*</a:t>
            </a:r>
            <a:endParaRPr/>
          </a:p>
          <a:p>
            <a:pPr indent="0" lvl="0" marL="0" rtl="0" algn="l">
              <a:spcBef>
                <a:spcPts val="0"/>
              </a:spcBef>
              <a:spcAft>
                <a:spcPts val="0"/>
              </a:spcAft>
              <a:buNone/>
            </a:pPr>
            <a:r>
              <a:t/>
            </a:r>
            <a:endParaRPr/>
          </a:p>
        </p:txBody>
      </p:sp>
      <p:sp>
        <p:nvSpPr>
          <p:cNvPr id="154" name="Google Shape;15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Michael</a:t>
            </a:r>
            <a:endParaRPr/>
          </a:p>
          <a:p>
            <a:pPr indent="0" lvl="0" marL="0" rtl="0" algn="l">
              <a:spcBef>
                <a:spcPts val="0"/>
              </a:spcBef>
              <a:spcAft>
                <a:spcPts val="0"/>
              </a:spcAft>
              <a:buNone/>
            </a:pPr>
            <a:r>
              <a:rPr lang="en-US"/>
              <a:t>Our chosen science objective, </a:t>
            </a:r>
            <a:r>
              <a:rPr lang="en-US"/>
              <a:t>Commercial</a:t>
            </a:r>
            <a:r>
              <a:rPr lang="en-US"/>
              <a:t>-grade </a:t>
            </a:r>
            <a:r>
              <a:rPr lang="en-US"/>
              <a:t>Contaminant</a:t>
            </a:r>
            <a:r>
              <a:rPr lang="en-US"/>
              <a:t> Analysis Comparison will compare the  quality and </a:t>
            </a:r>
            <a:r>
              <a:rPr lang="en-US"/>
              <a:t>quantity</a:t>
            </a:r>
            <a:r>
              <a:rPr lang="en-US"/>
              <a:t> of data </a:t>
            </a:r>
            <a:r>
              <a:rPr lang="en-US"/>
              <a:t>accumulated</a:t>
            </a:r>
            <a:r>
              <a:rPr lang="en-US"/>
              <a:t> from our Raspberry Pi and ACES RED 2B equipment. This objective complies with the ACES Red 2B mission nicely, as a secondary objective of ACES Red 2B is investigating the use of low-cost commercial-off-the-shelf (COTS) hardware to potentially replace or supplement expensive, professional-grade hardware currently used on space satellites. We are looking to assess particulate matter inside ACES RED 2B using consumer sensors, and we wish to compare our data with the testing data generated by ACES Red 2B and previous data generated by AR2A. </a:t>
            </a:r>
            <a:endParaRPr/>
          </a:p>
        </p:txBody>
      </p:sp>
      <p:sp>
        <p:nvSpPr>
          <p:cNvPr id="165" name="Google Shape;16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Tahoma"/>
              <a:buNone/>
              <a:defRPr sz="6000">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rgbClr val="7F7F7F"/>
              </a:buClr>
              <a:buSzPts val="2400"/>
              <a:buNone/>
              <a:defRPr sz="2400">
                <a:solidFill>
                  <a:srgbClr val="7F7F7F"/>
                </a:solidFill>
                <a:latin typeface="Tahoma"/>
                <a:ea typeface="Tahoma"/>
                <a:cs typeface="Tahoma"/>
                <a:sym typeface="Tahoma"/>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1894572" y="300755"/>
            <a:ext cx="8402855"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4400"/>
              <a:buFont typeface="Tahoma"/>
              <a:buNone/>
              <a:defRPr>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latin typeface="Tahoma"/>
                <a:ea typeface="Tahoma"/>
                <a:cs typeface="Tahoma"/>
                <a:sym typeface="Tahoma"/>
              </a:defRPr>
            </a:lvl1pPr>
            <a:lvl2pPr indent="-381000" lvl="1" marL="914400" algn="l">
              <a:lnSpc>
                <a:spcPct val="90000"/>
              </a:lnSpc>
              <a:spcBef>
                <a:spcPts val="500"/>
              </a:spcBef>
              <a:spcAft>
                <a:spcPts val="0"/>
              </a:spcAft>
              <a:buClr>
                <a:schemeClr val="dk1"/>
              </a:buClr>
              <a:buSzPts val="2400"/>
              <a:buFont typeface="Courier New"/>
              <a:buChar char="o"/>
              <a:defRPr>
                <a:latin typeface="Tahoma"/>
                <a:ea typeface="Tahoma"/>
                <a:cs typeface="Tahoma"/>
                <a:sym typeface="Tahoma"/>
              </a:defRPr>
            </a:lvl2pPr>
            <a:lvl3pPr indent="-355600" lvl="2" marL="1371600" algn="l">
              <a:lnSpc>
                <a:spcPct val="90000"/>
              </a:lnSpc>
              <a:spcBef>
                <a:spcPts val="500"/>
              </a:spcBef>
              <a:spcAft>
                <a:spcPts val="0"/>
              </a:spcAft>
              <a:buClr>
                <a:schemeClr val="dk1"/>
              </a:buClr>
              <a:buSzPts val="2000"/>
              <a:buFont typeface="Noto Sans Symbols"/>
              <a:buChar char="▪"/>
              <a:defRPr>
                <a:latin typeface="Tahoma"/>
                <a:ea typeface="Tahoma"/>
                <a:cs typeface="Tahoma"/>
                <a:sym typeface="Tahoma"/>
              </a:defRPr>
            </a:lvl3pPr>
            <a:lvl4pPr indent="-342900" lvl="3" marL="1828800" algn="l">
              <a:lnSpc>
                <a:spcPct val="90000"/>
              </a:lnSpc>
              <a:spcBef>
                <a:spcPts val="500"/>
              </a:spcBef>
              <a:spcAft>
                <a:spcPts val="0"/>
              </a:spcAft>
              <a:buClr>
                <a:schemeClr val="dk1"/>
              </a:buClr>
              <a:buSzPts val="1800"/>
              <a:buChar char="•"/>
              <a:defRPr>
                <a:latin typeface="Tahoma"/>
                <a:ea typeface="Tahoma"/>
                <a:cs typeface="Tahoma"/>
                <a:sym typeface="Tahoma"/>
              </a:defRPr>
            </a:lvl4pPr>
            <a:lvl5pPr indent="-342900" lvl="4" marL="2286000" algn="l">
              <a:lnSpc>
                <a:spcPct val="90000"/>
              </a:lnSpc>
              <a:spcBef>
                <a:spcPts val="500"/>
              </a:spcBef>
              <a:spcAft>
                <a:spcPts val="0"/>
              </a:spcAft>
              <a:buClr>
                <a:schemeClr val="dk1"/>
              </a:buClr>
              <a:buSzPts val="1800"/>
              <a:buFont typeface="Courier New"/>
              <a:buChar char="o"/>
              <a:defRPr>
                <a:latin typeface="Tahoma"/>
                <a:ea typeface="Tahoma"/>
                <a:cs typeface="Tahoma"/>
                <a:sym typeface="Tahom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3"/>
          <p:cNvPicPr preferRelativeResize="0"/>
          <p:nvPr/>
        </p:nvPicPr>
        <p:blipFill rotWithShape="1">
          <a:blip r:embed="rId2">
            <a:alphaModFix/>
          </a:blip>
          <a:srcRect b="0" l="0" r="0" t="0"/>
          <a:stretch/>
        </p:blipFill>
        <p:spPr>
          <a:xfrm>
            <a:off x="0" y="5740400"/>
            <a:ext cx="0" cy="0"/>
          </a:xfrm>
          <a:prstGeom prst="rect">
            <a:avLst/>
          </a:prstGeom>
          <a:noFill/>
          <a:ln>
            <a:noFill/>
          </a:ln>
        </p:spPr>
      </p:pic>
      <p:pic>
        <p:nvPicPr>
          <p:cNvPr id="23" name="Google Shape;23;p3"/>
          <p:cNvPicPr preferRelativeResize="0"/>
          <p:nvPr/>
        </p:nvPicPr>
        <p:blipFill rotWithShape="1">
          <a:blip r:embed="rId3">
            <a:alphaModFix/>
          </a:blip>
          <a:srcRect b="0" l="0" r="0" t="0"/>
          <a:stretch/>
        </p:blipFill>
        <p:spPr>
          <a:xfrm>
            <a:off x="34290" y="5543550"/>
            <a:ext cx="1204857" cy="1280160"/>
          </a:xfrm>
          <a:prstGeom prst="rect">
            <a:avLst/>
          </a:prstGeom>
          <a:noFill/>
          <a:ln>
            <a:noFill/>
          </a:ln>
        </p:spPr>
      </p:pic>
      <p:sp>
        <p:nvSpPr>
          <p:cNvPr id="24" name="Google Shape;24;p3"/>
          <p:cNvSpPr txBox="1"/>
          <p:nvPr/>
        </p:nvSpPr>
        <p:spPr>
          <a:xfrm>
            <a:off x="296292" y="506054"/>
            <a:ext cx="1200728" cy="92333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School Logo Here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 name="Google Shape;25;p3"/>
          <p:cNvSpPr txBox="1"/>
          <p:nvPr/>
        </p:nvSpPr>
        <p:spPr>
          <a:xfrm>
            <a:off x="10753436" y="506054"/>
            <a:ext cx="1200728" cy="92333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Team  Logo Here</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Tahoma"/>
              <a:buNone/>
              <a:defRPr sz="6000">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latin typeface="Tahoma"/>
                <a:ea typeface="Tahoma"/>
                <a:cs typeface="Tahoma"/>
                <a:sym typeface="Tahoma"/>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0" name="Shape 30"/>
        <p:cNvGrpSpPr/>
        <p:nvPr/>
      </p:nvGrpSpPr>
      <p:grpSpPr>
        <a:xfrm>
          <a:off x="0" y="0"/>
          <a:ext cx="0" cy="0"/>
          <a:chOff x="0" y="0"/>
          <a:chExt cx="0" cy="0"/>
        </a:xfrm>
      </p:grpSpPr>
      <p:sp>
        <p:nvSpPr>
          <p:cNvPr id="31" name="Google Shape;31;p5"/>
          <p:cNvSpPr txBox="1"/>
          <p:nvPr>
            <p:ph type="title"/>
          </p:nvPr>
        </p:nvSpPr>
        <p:spPr>
          <a:xfrm>
            <a:off x="2117558" y="365125"/>
            <a:ext cx="8402855"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4400"/>
              <a:buFont typeface="Tahoma"/>
              <a:buNone/>
              <a:defRPr>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33" name="Google Shape;33;p5"/>
          <p:cNvPicPr preferRelativeResize="0"/>
          <p:nvPr/>
        </p:nvPicPr>
        <p:blipFill rotWithShape="1">
          <a:blip r:embed="rId2">
            <a:alphaModFix/>
          </a:blip>
          <a:srcRect b="0" l="0" r="0" t="0"/>
          <a:stretch/>
        </p:blipFill>
        <p:spPr>
          <a:xfrm>
            <a:off x="34290" y="5543550"/>
            <a:ext cx="1204857" cy="128016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4" name="Shape 34"/>
        <p:cNvGrpSpPr/>
        <p:nvPr/>
      </p:nvGrpSpPr>
      <p:grpSpPr>
        <a:xfrm>
          <a:off x="0" y="0"/>
          <a:ext cx="0" cy="0"/>
          <a:chOff x="0" y="0"/>
          <a:chExt cx="0" cy="0"/>
        </a:xfrm>
      </p:grpSpPr>
      <p:sp>
        <p:nvSpPr>
          <p:cNvPr id="35" name="Google Shape;35;p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latin typeface="Tahoma"/>
                <a:ea typeface="Tahoma"/>
                <a:cs typeface="Tahoma"/>
                <a:sym typeface="Tahoma"/>
              </a:defRPr>
            </a:lvl1pPr>
            <a:lvl2pPr indent="-381000" lvl="1" marL="914400" algn="l">
              <a:lnSpc>
                <a:spcPct val="90000"/>
              </a:lnSpc>
              <a:spcBef>
                <a:spcPts val="500"/>
              </a:spcBef>
              <a:spcAft>
                <a:spcPts val="0"/>
              </a:spcAft>
              <a:buClr>
                <a:schemeClr val="dk1"/>
              </a:buClr>
              <a:buSzPts val="2400"/>
              <a:buFont typeface="Courier New"/>
              <a:buChar char="o"/>
              <a:defRPr>
                <a:latin typeface="Tahoma"/>
                <a:ea typeface="Tahoma"/>
                <a:cs typeface="Tahoma"/>
                <a:sym typeface="Tahoma"/>
              </a:defRPr>
            </a:lvl2pPr>
            <a:lvl3pPr indent="-355600" lvl="2" marL="1371600" algn="l">
              <a:lnSpc>
                <a:spcPct val="90000"/>
              </a:lnSpc>
              <a:spcBef>
                <a:spcPts val="500"/>
              </a:spcBef>
              <a:spcAft>
                <a:spcPts val="0"/>
              </a:spcAft>
              <a:buClr>
                <a:schemeClr val="dk1"/>
              </a:buClr>
              <a:buSzPts val="2000"/>
              <a:buFont typeface="Noto Sans Symbols"/>
              <a:buChar char="▪"/>
              <a:defRPr>
                <a:latin typeface="Tahoma"/>
                <a:ea typeface="Tahoma"/>
                <a:cs typeface="Tahoma"/>
                <a:sym typeface="Tahoma"/>
              </a:defRPr>
            </a:lvl3pPr>
            <a:lvl4pPr indent="-342900" lvl="3" marL="1828800" algn="l">
              <a:lnSpc>
                <a:spcPct val="90000"/>
              </a:lnSpc>
              <a:spcBef>
                <a:spcPts val="500"/>
              </a:spcBef>
              <a:spcAft>
                <a:spcPts val="0"/>
              </a:spcAft>
              <a:buClr>
                <a:schemeClr val="dk1"/>
              </a:buClr>
              <a:buSzPts val="1800"/>
              <a:buChar char="•"/>
              <a:defRPr>
                <a:latin typeface="Tahoma"/>
                <a:ea typeface="Tahoma"/>
                <a:cs typeface="Tahoma"/>
                <a:sym typeface="Tahoma"/>
              </a:defRPr>
            </a:lvl4pPr>
            <a:lvl5pPr indent="-342900" lvl="4" marL="2286000" algn="l">
              <a:lnSpc>
                <a:spcPct val="90000"/>
              </a:lnSpc>
              <a:spcBef>
                <a:spcPts val="500"/>
              </a:spcBef>
              <a:spcAft>
                <a:spcPts val="0"/>
              </a:spcAft>
              <a:buClr>
                <a:schemeClr val="dk1"/>
              </a:buClr>
              <a:buSzPts val="1800"/>
              <a:buFont typeface="Courier New"/>
              <a:buChar char="o"/>
              <a:defRPr>
                <a:latin typeface="Tahoma"/>
                <a:ea typeface="Tahoma"/>
                <a:cs typeface="Tahoma"/>
                <a:sym typeface="Tahom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latin typeface="Tahoma"/>
                <a:ea typeface="Tahoma"/>
                <a:cs typeface="Tahoma"/>
                <a:sym typeface="Tahoma"/>
              </a:defRPr>
            </a:lvl1pPr>
            <a:lvl2pPr indent="-381000" lvl="1" marL="914400" algn="l">
              <a:lnSpc>
                <a:spcPct val="90000"/>
              </a:lnSpc>
              <a:spcBef>
                <a:spcPts val="500"/>
              </a:spcBef>
              <a:spcAft>
                <a:spcPts val="0"/>
              </a:spcAft>
              <a:buClr>
                <a:schemeClr val="dk1"/>
              </a:buClr>
              <a:buSzPts val="2400"/>
              <a:buFont typeface="Courier New"/>
              <a:buChar char="o"/>
              <a:defRPr>
                <a:latin typeface="Tahoma"/>
                <a:ea typeface="Tahoma"/>
                <a:cs typeface="Tahoma"/>
                <a:sym typeface="Tahoma"/>
              </a:defRPr>
            </a:lvl2pPr>
            <a:lvl3pPr indent="-355600" lvl="2" marL="1371600" algn="l">
              <a:lnSpc>
                <a:spcPct val="90000"/>
              </a:lnSpc>
              <a:spcBef>
                <a:spcPts val="500"/>
              </a:spcBef>
              <a:spcAft>
                <a:spcPts val="0"/>
              </a:spcAft>
              <a:buClr>
                <a:schemeClr val="dk1"/>
              </a:buClr>
              <a:buSzPts val="2000"/>
              <a:buFont typeface="Noto Sans Symbols"/>
              <a:buChar char="▪"/>
              <a:defRPr>
                <a:latin typeface="Tahoma"/>
                <a:ea typeface="Tahoma"/>
                <a:cs typeface="Tahoma"/>
                <a:sym typeface="Tahoma"/>
              </a:defRPr>
            </a:lvl3pPr>
            <a:lvl4pPr indent="-342900" lvl="3" marL="1828800" algn="l">
              <a:lnSpc>
                <a:spcPct val="90000"/>
              </a:lnSpc>
              <a:spcBef>
                <a:spcPts val="500"/>
              </a:spcBef>
              <a:spcAft>
                <a:spcPts val="0"/>
              </a:spcAft>
              <a:buClr>
                <a:schemeClr val="dk1"/>
              </a:buClr>
              <a:buSzPts val="1800"/>
              <a:buChar char="•"/>
              <a:defRPr>
                <a:latin typeface="Tahoma"/>
                <a:ea typeface="Tahoma"/>
                <a:cs typeface="Tahoma"/>
                <a:sym typeface="Tahoma"/>
              </a:defRPr>
            </a:lvl4pPr>
            <a:lvl5pPr indent="-342900" lvl="4" marL="2286000" algn="l">
              <a:lnSpc>
                <a:spcPct val="90000"/>
              </a:lnSpc>
              <a:spcBef>
                <a:spcPts val="500"/>
              </a:spcBef>
              <a:spcAft>
                <a:spcPts val="0"/>
              </a:spcAft>
              <a:buClr>
                <a:schemeClr val="dk1"/>
              </a:buClr>
              <a:buSzPts val="1800"/>
              <a:buFont typeface="Courier New"/>
              <a:buChar char="o"/>
              <a:defRPr>
                <a:latin typeface="Tahoma"/>
                <a:ea typeface="Tahoma"/>
                <a:cs typeface="Tahoma"/>
                <a:sym typeface="Tahoma"/>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8" name="Google Shape;38;p6"/>
          <p:cNvSpPr txBox="1"/>
          <p:nvPr>
            <p:ph type="title"/>
          </p:nvPr>
        </p:nvSpPr>
        <p:spPr>
          <a:xfrm>
            <a:off x="2117558" y="365125"/>
            <a:ext cx="8402855"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4400"/>
              <a:buFont typeface="Tahoma"/>
              <a:buNone/>
              <a:defRPr>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39" name="Google Shape;39;p6"/>
          <p:cNvPicPr preferRelativeResize="0"/>
          <p:nvPr/>
        </p:nvPicPr>
        <p:blipFill rotWithShape="1">
          <a:blip r:embed="rId2">
            <a:alphaModFix/>
          </a:blip>
          <a:srcRect b="0" l="0" r="0" t="0"/>
          <a:stretch/>
        </p:blipFill>
        <p:spPr>
          <a:xfrm>
            <a:off x="34290" y="5543550"/>
            <a:ext cx="1204857" cy="128016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40" name="Shape 40"/>
        <p:cNvGrpSpPr/>
        <p:nvPr/>
      </p:nvGrpSpPr>
      <p:grpSpPr>
        <a:xfrm>
          <a:off x="0" y="0"/>
          <a:ext cx="0" cy="0"/>
          <a:chOff x="0" y="0"/>
          <a:chExt cx="0" cy="0"/>
        </a:xfrm>
      </p:grpSpPr>
      <p:sp>
        <p:nvSpPr>
          <p:cNvPr id="41" name="Google Shape;41;p7"/>
          <p:cNvSpPr txBox="1"/>
          <p:nvPr>
            <p:ph idx="1" type="body"/>
          </p:nvPr>
        </p:nvSpPr>
        <p:spPr>
          <a:xfrm>
            <a:off x="838200" y="1330325"/>
            <a:ext cx="10515600" cy="4846638"/>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Clr>
                <a:schemeClr val="dk1"/>
              </a:buClr>
              <a:buSzPts val="2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7"/>
          <p:cNvSpPr txBox="1"/>
          <p:nvPr>
            <p:ph type="title"/>
          </p:nvPr>
        </p:nvSpPr>
        <p:spPr>
          <a:xfrm>
            <a:off x="1757362" y="202063"/>
            <a:ext cx="8677274" cy="84807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7"/>
          <p:cNvSpPr/>
          <p:nvPr>
            <p:ph idx="2" type="pic"/>
          </p:nvPr>
        </p:nvSpPr>
        <p:spPr>
          <a:xfrm>
            <a:off x="-2" y="0"/>
            <a:ext cx="1620837" cy="1050925"/>
          </a:xfrm>
          <a:prstGeom prst="rect">
            <a:avLst/>
          </a:prstGeom>
          <a:noFill/>
          <a:ln>
            <a:noFill/>
          </a:ln>
        </p:spPr>
        <p:txBody>
          <a:bodyPr anchorCtr="0" anchor="t" bIns="45700" lIns="91425" spcFirstLastPara="1" rIns="91425" wrap="square" tIns="45700">
            <a:noAutofit/>
          </a:bodyPr>
          <a:lstStyle>
            <a:lvl1pPr lvl="0" marR="0" rtl="0" algn="ctr">
              <a:lnSpc>
                <a:spcPct val="25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7"/>
          <p:cNvSpPr/>
          <p:nvPr>
            <p:ph idx="3" type="pic"/>
          </p:nvPr>
        </p:nvSpPr>
        <p:spPr>
          <a:xfrm>
            <a:off x="10571163" y="-792"/>
            <a:ext cx="1620837" cy="1050925"/>
          </a:xfrm>
          <a:prstGeom prst="rect">
            <a:avLst/>
          </a:prstGeom>
          <a:noFill/>
          <a:ln>
            <a:noFill/>
          </a:ln>
        </p:spPr>
        <p:txBody>
          <a:bodyPr anchorCtr="0" anchor="t" bIns="45700" lIns="91425" spcFirstLastPara="1" rIns="91425" wrap="square" tIns="45700">
            <a:noAutofit/>
          </a:bodyPr>
          <a:lstStyle>
            <a:lvl1pPr lvl="0" marR="0" rtl="0" algn="ctr">
              <a:lnSpc>
                <a:spcPct val="250000"/>
              </a:lnSpc>
              <a:spcBef>
                <a:spcPts val="10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
    <p:spTree>
      <p:nvGrpSpPr>
        <p:cNvPr id="46" name="Shape 46"/>
        <p:cNvGrpSpPr/>
        <p:nvPr/>
      </p:nvGrpSpPr>
      <p:grpSpPr>
        <a:xfrm>
          <a:off x="0" y="0"/>
          <a:ext cx="0" cy="0"/>
          <a:chOff x="0" y="0"/>
          <a:chExt cx="0" cy="0"/>
        </a:xfrm>
      </p:grpSpPr>
      <p:sp>
        <p:nvSpPr>
          <p:cNvPr id="47" name="Google Shape;47;p8"/>
          <p:cNvSpPr txBox="1"/>
          <p:nvPr>
            <p:ph type="title"/>
          </p:nvPr>
        </p:nvSpPr>
        <p:spPr>
          <a:xfrm>
            <a:off x="1727200" y="59446"/>
            <a:ext cx="8737500" cy="9525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Clr>
                <a:schemeClr val="dk1"/>
              </a:buClr>
              <a:buSzPts val="2800"/>
              <a:buFont typeface="Tahoma"/>
              <a:buNone/>
              <a:defRPr sz="28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 name="Google Shape;48;p8"/>
          <p:cNvSpPr txBox="1"/>
          <p:nvPr>
            <p:ph idx="1" type="body"/>
          </p:nvPr>
        </p:nvSpPr>
        <p:spPr>
          <a:xfrm>
            <a:off x="609600" y="1219200"/>
            <a:ext cx="10972800" cy="49071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chemeClr val="dk1"/>
              </a:buClr>
              <a:buSzPts val="1800"/>
              <a:buChar char="•"/>
              <a:defRPr/>
            </a:lvl1pPr>
            <a:lvl2pPr indent="-342900" lvl="1" marL="914400" rtl="0" algn="l">
              <a:spcBef>
                <a:spcPts val="360"/>
              </a:spcBef>
              <a:spcAft>
                <a:spcPts val="0"/>
              </a:spcAft>
              <a:buClr>
                <a:schemeClr val="dk1"/>
              </a:buClr>
              <a:buSzPts val="1800"/>
              <a:buChar char="•"/>
              <a:defRPr/>
            </a:lvl2pPr>
            <a:lvl3pPr indent="-342900" lvl="2" marL="1371600" rtl="0" algn="l">
              <a:spcBef>
                <a:spcPts val="360"/>
              </a:spcBef>
              <a:spcAft>
                <a:spcPts val="0"/>
              </a:spcAft>
              <a:buClr>
                <a:schemeClr val="dk1"/>
              </a:buClr>
              <a:buSzPts val="1800"/>
              <a:buChar char="•"/>
              <a:defRPr/>
            </a:lvl3pPr>
            <a:lvl4pPr indent="-342900" lvl="3" marL="1828800" rtl="0" algn="l">
              <a:spcBef>
                <a:spcPts val="360"/>
              </a:spcBef>
              <a:spcAft>
                <a:spcPts val="0"/>
              </a:spcAft>
              <a:buClr>
                <a:schemeClr val="dk1"/>
              </a:buClr>
              <a:buSzPts val="1800"/>
              <a:buChar char="•"/>
              <a:defRPr/>
            </a:lvl4pPr>
            <a:lvl5pPr indent="-342900" lvl="4" marL="2286000" rtl="0" algn="l">
              <a:spcBef>
                <a:spcPts val="360"/>
              </a:spcBef>
              <a:spcAft>
                <a:spcPts val="0"/>
              </a:spcAft>
              <a:buClr>
                <a:schemeClr val="dk1"/>
              </a:buClr>
              <a:buSzPts val="1800"/>
              <a:buChar char="•"/>
              <a:defRPr/>
            </a:lvl5pPr>
            <a:lvl6pPr indent="-342900" lvl="5" marL="2743200" rtl="0" algn="l">
              <a:spcBef>
                <a:spcPts val="360"/>
              </a:spcBef>
              <a:spcAft>
                <a:spcPts val="0"/>
              </a:spcAft>
              <a:buClr>
                <a:schemeClr val="dk1"/>
              </a:buClr>
              <a:buSzPts val="1800"/>
              <a:buChar char="•"/>
              <a:defRPr/>
            </a:lvl6pPr>
            <a:lvl7pPr indent="-342900" lvl="6" marL="3200400" rtl="0" algn="l">
              <a:spcBef>
                <a:spcPts val="360"/>
              </a:spcBef>
              <a:spcAft>
                <a:spcPts val="0"/>
              </a:spcAft>
              <a:buClr>
                <a:schemeClr val="dk1"/>
              </a:buClr>
              <a:buSzPts val="1800"/>
              <a:buChar char="•"/>
              <a:defRPr/>
            </a:lvl7pPr>
            <a:lvl8pPr indent="-342900" lvl="7" marL="3657600" rtl="0" algn="l">
              <a:spcBef>
                <a:spcPts val="360"/>
              </a:spcBef>
              <a:spcAft>
                <a:spcPts val="0"/>
              </a:spcAft>
              <a:buClr>
                <a:schemeClr val="dk1"/>
              </a:buClr>
              <a:buSzPts val="1800"/>
              <a:buChar char="•"/>
              <a:defRPr/>
            </a:lvl8pPr>
            <a:lvl9pPr indent="-342900" lvl="8" marL="4114800" rtl="0" algn="l">
              <a:spcBef>
                <a:spcPts val="360"/>
              </a:spcBef>
              <a:spcAft>
                <a:spcPts val="0"/>
              </a:spcAft>
              <a:buClr>
                <a:schemeClr val="dk1"/>
              </a:buClr>
              <a:buSzPts val="1800"/>
              <a:buChar char="•"/>
              <a:defRPr/>
            </a:lvl9pPr>
          </a:lstStyle>
          <a:p/>
        </p:txBody>
      </p:sp>
      <p:sp>
        <p:nvSpPr>
          <p:cNvPr id="49" name="Google Shape;49;p8"/>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0" name="Google Shape;50;p8"/>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1" name="Google Shape;51;p8"/>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52" name="Google Shape;52;p8"/>
          <p:cNvCxnSpPr/>
          <p:nvPr/>
        </p:nvCxnSpPr>
        <p:spPr>
          <a:xfrm>
            <a:off x="0" y="1066800"/>
            <a:ext cx="12192000" cy="0"/>
          </a:xfrm>
          <a:prstGeom prst="straightConnector1">
            <a:avLst/>
          </a:prstGeom>
          <a:noFill/>
          <a:ln cap="flat" cmpd="sng" w="9525">
            <a:solidFill>
              <a:srgbClr val="4A7DBA"/>
            </a:solidFill>
            <a:prstDash val="solid"/>
            <a:round/>
            <a:headEnd len="sm" w="sm" type="none"/>
            <a:tailEnd len="sm" w="sm" type="none"/>
          </a:ln>
        </p:spPr>
      </p:cxnSp>
      <p:sp>
        <p:nvSpPr>
          <p:cNvPr id="53" name="Google Shape;53;p8"/>
          <p:cNvSpPr/>
          <p:nvPr>
            <p:ph idx="2" type="pic"/>
          </p:nvPr>
        </p:nvSpPr>
        <p:spPr>
          <a:xfrm>
            <a:off x="101600" y="59446"/>
            <a:ext cx="1625700" cy="952500"/>
          </a:xfrm>
          <a:prstGeom prst="rect">
            <a:avLst/>
          </a:prstGeom>
          <a:no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lvl="1" marR="0" rtl="0" algn="l">
              <a:spcBef>
                <a:spcPts val="48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lvl="4"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4" name="Google Shape;54;p8"/>
          <p:cNvSpPr/>
          <p:nvPr>
            <p:ph idx="3" type="pic"/>
          </p:nvPr>
        </p:nvSpPr>
        <p:spPr>
          <a:xfrm>
            <a:off x="10464800" y="59445"/>
            <a:ext cx="1625700" cy="952500"/>
          </a:xfrm>
          <a:prstGeom prst="rect">
            <a:avLst/>
          </a:prstGeom>
          <a:noFill/>
          <a:ln>
            <a:noFill/>
          </a:ln>
        </p:spPr>
        <p:txBody>
          <a:bodyPr anchorCtr="0" anchor="ctr" bIns="45700" lIns="91425" spcFirstLastPara="1" rIns="91425" wrap="square" tIns="45700">
            <a:noAutofit/>
          </a:bodyPr>
          <a:lstStyle>
            <a:lvl1pPr lvl="0" marR="0" rtl="0" algn="ctr">
              <a:spcBef>
                <a:spcPts val="24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lvl="1" marR="0" rtl="0" algn="l">
              <a:spcBef>
                <a:spcPts val="480"/>
              </a:spcBef>
              <a:spcAft>
                <a:spcPts val="0"/>
              </a:spcAft>
              <a:buClr>
                <a:schemeClr val="dk1"/>
              </a:buClr>
              <a:buSzPts val="2400"/>
              <a:buFont typeface="Arial"/>
              <a:buChar char="–"/>
              <a:defRPr b="0" i="0" sz="2400" u="none" cap="none" strike="noStrike">
                <a:solidFill>
                  <a:schemeClr val="dk1"/>
                </a:solidFill>
                <a:latin typeface="Tahoma"/>
                <a:ea typeface="Tahoma"/>
                <a:cs typeface="Tahoma"/>
                <a:sym typeface="Tahoma"/>
              </a:defRPr>
            </a:lvl2pPr>
            <a:lvl3pPr lvl="2" marR="0" rtl="0" algn="l">
              <a:spcBef>
                <a:spcPts val="400"/>
              </a:spcBef>
              <a:spcAft>
                <a:spcPts val="0"/>
              </a:spcAft>
              <a:buClr>
                <a:schemeClr val="dk1"/>
              </a:buClr>
              <a:buSzPts val="2000"/>
              <a:buFont typeface="Arial"/>
              <a:buChar char="•"/>
              <a:defRPr b="0" i="0" sz="2000" u="none" cap="none" strike="noStrike">
                <a:solidFill>
                  <a:schemeClr val="dk1"/>
                </a:solidFill>
                <a:latin typeface="Tahoma"/>
                <a:ea typeface="Tahoma"/>
                <a:cs typeface="Tahoma"/>
                <a:sym typeface="Tahoma"/>
              </a:defRPr>
            </a:lvl3pPr>
            <a:lvl4pPr lvl="3"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4pPr>
            <a:lvl5pPr lvl="4" marR="0" rtl="0" algn="l">
              <a:spcBef>
                <a:spcPts val="360"/>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jpg"/><Relationship Id="rId4" Type="http://schemas.openxmlformats.org/officeDocument/2006/relationships/image" Target="../media/image5.png"/><Relationship Id="rId5" Type="http://schemas.openxmlformats.org/officeDocument/2006/relationships/image" Target="../media/image11.png"/><Relationship Id="rId6" Type="http://schemas.openxmlformats.org/officeDocument/2006/relationships/image" Target="../media/image19.png"/><Relationship Id="rId7"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jpg"/><Relationship Id="rId4" Type="http://schemas.openxmlformats.org/officeDocument/2006/relationships/image" Target="../media/image27.png"/><Relationship Id="rId5" Type="http://schemas.openxmlformats.org/officeDocument/2006/relationships/image" Target="../media/image5.png"/><Relationship Id="rId6"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2.png"/><Relationship Id="rId10" Type="http://schemas.openxmlformats.org/officeDocument/2006/relationships/image" Target="../media/image14.jpg"/><Relationship Id="rId9"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38.jpg"/><Relationship Id="rId7" Type="http://schemas.openxmlformats.org/officeDocument/2006/relationships/image" Target="../media/image42.jp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23.png"/><Relationship Id="rId6"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16.png"/><Relationship Id="rId6"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23.png"/><Relationship Id="rId6"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34.png"/><Relationship Id="rId13" Type="http://schemas.openxmlformats.org/officeDocument/2006/relationships/image" Target="../media/image43.jpg"/><Relationship Id="rId12"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31.png"/><Relationship Id="rId1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41.png"/><Relationship Id="rId8"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png"/><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26.png"/><Relationship Id="rId6" Type="http://schemas.openxmlformats.org/officeDocument/2006/relationships/image" Target="../media/image25.png"/><Relationship Id="rId7"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5.png"/><Relationship Id="rId5" Type="http://schemas.openxmlformats.org/officeDocument/2006/relationships/image" Target="../media/image13.png"/><Relationship Id="rId6"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9"/>
          <p:cNvSpPr txBox="1"/>
          <p:nvPr>
            <p:ph type="ctrTitle"/>
          </p:nvPr>
        </p:nvSpPr>
        <p:spPr>
          <a:xfrm>
            <a:off x="1524000" y="1122363"/>
            <a:ext cx="9144000" cy="23876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6000"/>
              <a:buFont typeface="Tahoma"/>
              <a:buNone/>
            </a:pPr>
            <a:r>
              <a:rPr lang="en-US"/>
              <a:t>Critical Design Review</a:t>
            </a:r>
            <a:endParaRPr/>
          </a:p>
        </p:txBody>
      </p:sp>
      <p:sp>
        <p:nvSpPr>
          <p:cNvPr id="60" name="Google Shape;60;p9"/>
          <p:cNvSpPr txBox="1"/>
          <p:nvPr>
            <p:ph idx="1" type="subTitle"/>
          </p:nvPr>
        </p:nvSpPr>
        <p:spPr>
          <a:xfrm>
            <a:off x="1524000" y="2774157"/>
            <a:ext cx="9144000" cy="1655762"/>
          </a:xfrm>
          <a:prstGeom prst="rect">
            <a:avLst/>
          </a:prstGeom>
          <a:noFill/>
          <a:ln>
            <a:noFill/>
          </a:ln>
        </p:spPr>
        <p:txBody>
          <a:bodyPr anchorCtr="0" anchor="t" bIns="45700" lIns="91425" spcFirstLastPara="1" rIns="91425" wrap="square" tIns="45700">
            <a:noAutofit/>
          </a:bodyPr>
          <a:lstStyle/>
          <a:p>
            <a:pPr indent="0" lvl="0" marL="0" rtl="0" algn="ctr">
              <a:lnSpc>
                <a:spcPct val="70000"/>
              </a:lnSpc>
              <a:spcBef>
                <a:spcPts val="0"/>
              </a:spcBef>
              <a:spcAft>
                <a:spcPts val="0"/>
              </a:spcAft>
              <a:buClr>
                <a:srgbClr val="7F7F7F"/>
              </a:buClr>
              <a:buSzPts val="2400"/>
              <a:buNone/>
            </a:pPr>
            <a:r>
              <a:t/>
            </a:r>
            <a:endParaRPr sz="2400"/>
          </a:p>
          <a:p>
            <a:pPr indent="0" lvl="0" marL="0" rtl="0" algn="ctr">
              <a:lnSpc>
                <a:spcPct val="70000"/>
              </a:lnSpc>
              <a:spcBef>
                <a:spcPts val="1000"/>
              </a:spcBef>
              <a:spcAft>
                <a:spcPts val="0"/>
              </a:spcAft>
              <a:buClr>
                <a:srgbClr val="7F7F7F"/>
              </a:buClr>
              <a:buSzPts val="2400"/>
              <a:buNone/>
            </a:pPr>
            <a:r>
              <a:rPr lang="en-US"/>
              <a:t>Smells Like Particulate Matter</a:t>
            </a:r>
            <a:endParaRPr/>
          </a:p>
          <a:p>
            <a:pPr indent="0" lvl="0" marL="0" rtl="0" algn="ctr">
              <a:lnSpc>
                <a:spcPct val="70000"/>
              </a:lnSpc>
              <a:spcBef>
                <a:spcPts val="1000"/>
              </a:spcBef>
              <a:spcAft>
                <a:spcPts val="0"/>
              </a:spcAft>
              <a:buClr>
                <a:srgbClr val="7F7F7F"/>
              </a:buClr>
              <a:buSzPts val="2400"/>
              <a:buNone/>
            </a:pPr>
            <a:r>
              <a:rPr lang="en-US"/>
              <a:t>Palmetto Scholars Academy</a:t>
            </a:r>
            <a:endParaRPr/>
          </a:p>
          <a:p>
            <a:pPr indent="0" lvl="0" marL="0" rtl="0" algn="ctr">
              <a:lnSpc>
                <a:spcPct val="70000"/>
              </a:lnSpc>
              <a:spcBef>
                <a:spcPts val="1000"/>
              </a:spcBef>
              <a:spcAft>
                <a:spcPts val="0"/>
              </a:spcAft>
              <a:buClr>
                <a:srgbClr val="7F7F7F"/>
              </a:buClr>
              <a:buSzPts val="2400"/>
              <a:buNone/>
            </a:pPr>
            <a:r>
              <a:rPr lang="en-US"/>
              <a:t>Team 1</a:t>
            </a:r>
            <a:endParaRPr/>
          </a:p>
          <a:p>
            <a:pPr indent="0" lvl="0" marL="0" rtl="0" algn="ctr">
              <a:lnSpc>
                <a:spcPct val="70000"/>
              </a:lnSpc>
              <a:spcBef>
                <a:spcPts val="1000"/>
              </a:spcBef>
              <a:spcAft>
                <a:spcPts val="0"/>
              </a:spcAft>
              <a:buClr>
                <a:srgbClr val="7F7F7F"/>
              </a:buClr>
              <a:buSzPts val="2400"/>
              <a:buNone/>
            </a:pPr>
            <a:r>
              <a:t/>
            </a:r>
            <a:endParaRPr sz="2400"/>
          </a:p>
          <a:p>
            <a:pPr indent="0" lvl="0" marL="0" rtl="0" algn="ctr">
              <a:lnSpc>
                <a:spcPct val="70000"/>
              </a:lnSpc>
              <a:spcBef>
                <a:spcPts val="1000"/>
              </a:spcBef>
              <a:spcAft>
                <a:spcPts val="0"/>
              </a:spcAft>
              <a:buClr>
                <a:srgbClr val="7F7F7F"/>
              </a:buClr>
              <a:buSzPts val="2400"/>
              <a:buNone/>
            </a:pPr>
            <a:r>
              <a:t/>
            </a:r>
            <a:endParaRPr sz="2400"/>
          </a:p>
          <a:p>
            <a:pPr indent="0" lvl="0" marL="0" rtl="0" algn="ctr">
              <a:lnSpc>
                <a:spcPct val="70000"/>
              </a:lnSpc>
              <a:spcBef>
                <a:spcPts val="1000"/>
              </a:spcBef>
              <a:spcAft>
                <a:spcPts val="0"/>
              </a:spcAft>
              <a:buClr>
                <a:srgbClr val="7F7F7F"/>
              </a:buClr>
              <a:buSzPts val="600"/>
              <a:buNone/>
            </a:pPr>
            <a:r>
              <a:t/>
            </a:r>
            <a:endParaRPr sz="600"/>
          </a:p>
          <a:p>
            <a:pPr indent="0" lvl="0" marL="0" rtl="0" algn="ctr">
              <a:lnSpc>
                <a:spcPct val="70000"/>
              </a:lnSpc>
              <a:spcBef>
                <a:spcPts val="1000"/>
              </a:spcBef>
              <a:spcAft>
                <a:spcPts val="0"/>
              </a:spcAft>
              <a:buClr>
                <a:srgbClr val="7F7F7F"/>
              </a:buClr>
              <a:buSzPts val="600"/>
              <a:buNone/>
            </a:pPr>
            <a:r>
              <a:t/>
            </a:r>
            <a:endParaRPr sz="600"/>
          </a:p>
          <a:p>
            <a:pPr indent="0" lvl="0" marL="0" rtl="0" algn="ctr">
              <a:lnSpc>
                <a:spcPct val="70000"/>
              </a:lnSpc>
              <a:spcBef>
                <a:spcPts val="1000"/>
              </a:spcBef>
              <a:spcAft>
                <a:spcPts val="0"/>
              </a:spcAft>
              <a:buClr>
                <a:srgbClr val="7F7F7F"/>
              </a:buClr>
              <a:buSzPts val="600"/>
              <a:buNone/>
            </a:pPr>
            <a:r>
              <a:t/>
            </a:r>
            <a:endParaRPr sz="600"/>
          </a:p>
        </p:txBody>
      </p:sp>
      <p:pic>
        <p:nvPicPr>
          <p:cNvPr id="61" name="Google Shape;61;p9"/>
          <p:cNvPicPr preferRelativeResize="0"/>
          <p:nvPr/>
        </p:nvPicPr>
        <p:blipFill rotWithShape="1">
          <a:blip r:embed="rId3">
            <a:alphaModFix/>
          </a:blip>
          <a:srcRect b="0" l="0" r="0" t="0"/>
          <a:stretch/>
        </p:blipFill>
        <p:spPr>
          <a:xfrm>
            <a:off x="9493120" y="306952"/>
            <a:ext cx="2349759" cy="933222"/>
          </a:xfrm>
          <a:prstGeom prst="rect">
            <a:avLst/>
          </a:prstGeom>
          <a:noFill/>
          <a:ln>
            <a:noFill/>
          </a:ln>
        </p:spPr>
      </p:pic>
      <p:pic>
        <p:nvPicPr>
          <p:cNvPr id="62" name="Google Shape;62;p9"/>
          <p:cNvPicPr preferRelativeResize="0"/>
          <p:nvPr/>
        </p:nvPicPr>
        <p:blipFill rotWithShape="1">
          <a:blip r:embed="rId4">
            <a:alphaModFix/>
          </a:blip>
          <a:srcRect b="0" l="0" r="0" t="0"/>
          <a:stretch/>
        </p:blipFill>
        <p:spPr>
          <a:xfrm>
            <a:off x="152400" y="4325374"/>
            <a:ext cx="2868655" cy="2390545"/>
          </a:xfrm>
          <a:prstGeom prst="rect">
            <a:avLst/>
          </a:prstGeom>
          <a:noFill/>
          <a:ln>
            <a:noFill/>
          </a:ln>
        </p:spPr>
      </p:pic>
      <p:sp>
        <p:nvSpPr>
          <p:cNvPr id="63" name="Google Shape;63;p9"/>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9"/>
          <p:cNvPicPr preferRelativeResize="0"/>
          <p:nvPr/>
        </p:nvPicPr>
        <p:blipFill rotWithShape="1">
          <a:blip r:embed="rId5">
            <a:alphaModFix/>
          </a:blip>
          <a:srcRect b="0" l="0" r="0" t="0"/>
          <a:stretch/>
        </p:blipFill>
        <p:spPr>
          <a:xfrm>
            <a:off x="364450" y="0"/>
            <a:ext cx="707015" cy="1325575"/>
          </a:xfrm>
          <a:prstGeom prst="rect">
            <a:avLst/>
          </a:prstGeom>
          <a:noFill/>
          <a:ln>
            <a:noFill/>
          </a:ln>
        </p:spPr>
      </p:pic>
      <p:pic>
        <p:nvPicPr>
          <p:cNvPr id="65" name="Google Shape;65;p9"/>
          <p:cNvPicPr preferRelativeResize="0"/>
          <p:nvPr/>
        </p:nvPicPr>
        <p:blipFill rotWithShape="1">
          <a:blip r:embed="rId6">
            <a:alphaModFix/>
          </a:blip>
          <a:srcRect b="0" l="0" r="0" t="0"/>
          <a:stretch/>
        </p:blipFill>
        <p:spPr>
          <a:xfrm>
            <a:off x="4529725" y="4429925"/>
            <a:ext cx="3132651" cy="20873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8"/>
          <p:cNvSpPr txBox="1"/>
          <p:nvPr>
            <p:ph type="title"/>
          </p:nvPr>
        </p:nvSpPr>
        <p:spPr>
          <a:xfrm>
            <a:off x="1894572" y="300755"/>
            <a:ext cx="8402855"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Hypothesis</a:t>
            </a:r>
            <a:endParaRPr/>
          </a:p>
        </p:txBody>
      </p:sp>
      <p:sp>
        <p:nvSpPr>
          <p:cNvPr id="179" name="Google Shape;179;p18"/>
          <p:cNvSpPr txBox="1"/>
          <p:nvPr>
            <p:ph idx="1" type="body"/>
          </p:nvPr>
        </p:nvSpPr>
        <p:spPr>
          <a:xfrm>
            <a:off x="880675" y="1533313"/>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Clr>
                <a:schemeClr val="dk1"/>
              </a:buClr>
              <a:buSzPts val="2800"/>
              <a:buChar char="•"/>
            </a:pPr>
            <a:r>
              <a:rPr lang="en-US"/>
              <a:t>What is the difference in both quality and quantity of measurement between consumer grade and </a:t>
            </a:r>
            <a:r>
              <a:rPr lang="en-US"/>
              <a:t>military </a:t>
            </a:r>
            <a:r>
              <a:rPr lang="en-US"/>
              <a:t>grade sensing technology?</a:t>
            </a:r>
            <a:endParaRPr/>
          </a:p>
          <a:p>
            <a:pPr indent="0" lvl="0" marL="0" rtl="0" algn="l">
              <a:lnSpc>
                <a:spcPct val="100000"/>
              </a:lnSpc>
              <a:spcBef>
                <a:spcPts val="0"/>
              </a:spcBef>
              <a:spcAft>
                <a:spcPts val="0"/>
              </a:spcAft>
              <a:buNone/>
            </a:pPr>
            <a:r>
              <a:t/>
            </a:r>
            <a:endParaRPr sz="600"/>
          </a:p>
          <a:p>
            <a:pPr indent="-228600" lvl="0" marL="228600" rtl="0" algn="l">
              <a:lnSpc>
                <a:spcPct val="100000"/>
              </a:lnSpc>
              <a:spcBef>
                <a:spcPts val="1000"/>
              </a:spcBef>
              <a:spcAft>
                <a:spcPts val="0"/>
              </a:spcAft>
              <a:buClr>
                <a:schemeClr val="dk1"/>
              </a:buClr>
              <a:buSzPts val="2800"/>
              <a:buChar char="•"/>
            </a:pPr>
            <a:r>
              <a:rPr lang="en-US"/>
              <a:t>We believe that the inaccuracy of data provided by the consumer grade sensing technology will be not be impressive enough to warrant the costs typically associated with these instruments.  </a:t>
            </a:r>
            <a:endParaRPr/>
          </a:p>
          <a:p>
            <a:pPr indent="0" lvl="0" marL="685800" rtl="0" algn="l">
              <a:lnSpc>
                <a:spcPct val="90000"/>
              </a:lnSpc>
              <a:spcBef>
                <a:spcPts val="500"/>
              </a:spcBef>
              <a:spcAft>
                <a:spcPts val="0"/>
              </a:spcAft>
              <a:buNone/>
            </a:pPr>
            <a:r>
              <a:t/>
            </a:r>
            <a:endParaRPr/>
          </a:p>
        </p:txBody>
      </p:sp>
      <p:sp>
        <p:nvSpPr>
          <p:cNvPr id="180" name="Google Shape;18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1" name="Google Shape;181;p18"/>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2" name="Google Shape;182;p18"/>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183" name="Google Shape;183;p18"/>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4" name="Google Shape;184;p18"/>
          <p:cNvPicPr preferRelativeResize="0"/>
          <p:nvPr/>
        </p:nvPicPr>
        <p:blipFill rotWithShape="1">
          <a:blip r:embed="rId4">
            <a:alphaModFix/>
          </a:blip>
          <a:srcRect b="0" l="-390" r="390" t="0"/>
          <a:stretch/>
        </p:blipFill>
        <p:spPr>
          <a:xfrm>
            <a:off x="10471600" y="105075"/>
            <a:ext cx="1674099" cy="1115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9"/>
          <p:cNvSpPr txBox="1"/>
          <p:nvPr>
            <p:ph type="title"/>
          </p:nvPr>
        </p:nvSpPr>
        <p:spPr>
          <a:xfrm>
            <a:off x="1894572" y="300755"/>
            <a:ext cx="8402855"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Science Traceability Matrix</a:t>
            </a:r>
            <a:endParaRPr/>
          </a:p>
        </p:txBody>
      </p:sp>
      <p:sp>
        <p:nvSpPr>
          <p:cNvPr id="190" name="Google Shape;190;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19"/>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2" name="Google Shape;192;p19"/>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193" name="Google Shape;193;p19"/>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94" name="Google Shape;194;p19"/>
          <p:cNvGraphicFramePr/>
          <p:nvPr/>
        </p:nvGraphicFramePr>
        <p:xfrm>
          <a:off x="1413650" y="1704561"/>
          <a:ext cx="3000000" cy="3000000"/>
        </p:xfrm>
        <a:graphic>
          <a:graphicData uri="http://schemas.openxmlformats.org/drawingml/2006/table">
            <a:tbl>
              <a:tblPr bandRow="1" firstCol="1" firstRow="1">
                <a:noFill/>
                <a:tableStyleId>{F237A873-0922-478A-B54A-50A741671C2F}</a:tableStyleId>
              </a:tblPr>
              <a:tblGrid>
                <a:gridCol w="2251450"/>
                <a:gridCol w="2443825"/>
                <a:gridCol w="2938475"/>
                <a:gridCol w="2306400"/>
              </a:tblGrid>
              <a:tr h="1111275">
                <a:tc>
                  <a:txBody>
                    <a:bodyPr/>
                    <a:lstStyle/>
                    <a:p>
                      <a:pPr indent="0" lvl="0" marL="0" marR="0" rtl="0" algn="ctr">
                        <a:lnSpc>
                          <a:spcPct val="100000"/>
                        </a:lnSpc>
                        <a:spcBef>
                          <a:spcPts val="0"/>
                        </a:spcBef>
                        <a:spcAft>
                          <a:spcPts val="0"/>
                        </a:spcAft>
                        <a:buClr>
                          <a:srgbClr val="000000"/>
                        </a:buClr>
                        <a:buSzPts val="1600"/>
                        <a:buFont typeface="Arial"/>
                        <a:buNone/>
                      </a:pPr>
                      <a:r>
                        <a:rPr b="1" lang="en-US" sz="1900" u="none" cap="none" strike="noStrike">
                          <a:solidFill>
                            <a:srgbClr val="FFFFFF"/>
                          </a:solidFill>
                          <a:latin typeface="Tahoma"/>
                          <a:ea typeface="Tahoma"/>
                          <a:cs typeface="Tahoma"/>
                          <a:sym typeface="Tahoma"/>
                        </a:rPr>
                        <a:t>Science Objective</a:t>
                      </a:r>
                      <a:endParaRPr b="1" sz="1900" u="none" cap="none" strike="noStrike">
                        <a:solidFill>
                          <a:srgbClr val="FFFFFF"/>
                        </a:solidFill>
                        <a:latin typeface="Tahoma"/>
                        <a:ea typeface="Tahoma"/>
                        <a:cs typeface="Tahoma"/>
                        <a:sym typeface="Tahoma"/>
                      </a:endParaRPr>
                    </a:p>
                  </a:txBody>
                  <a:tcPr marT="0" marB="0"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900" u="none" cap="none" strike="noStrike">
                          <a:solidFill>
                            <a:srgbClr val="FFFFFF"/>
                          </a:solidFill>
                          <a:latin typeface="Tahoma"/>
                          <a:ea typeface="Tahoma"/>
                          <a:cs typeface="Tahoma"/>
                          <a:sym typeface="Tahoma"/>
                        </a:rPr>
                        <a:t>Measurement Objective</a:t>
                      </a:r>
                      <a:endParaRPr b="1" sz="1900" u="none" cap="none" strike="noStrike">
                        <a:solidFill>
                          <a:srgbClr val="FFFFFF"/>
                        </a:solidFill>
                        <a:latin typeface="Tahoma"/>
                        <a:ea typeface="Tahoma"/>
                        <a:cs typeface="Tahoma"/>
                        <a:sym typeface="Tahoma"/>
                      </a:endParaRPr>
                    </a:p>
                  </a:txBody>
                  <a:tcPr marT="0" marB="0"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900" u="none" cap="none" strike="noStrike">
                          <a:solidFill>
                            <a:srgbClr val="FFFFFF"/>
                          </a:solidFill>
                          <a:latin typeface="Tahoma"/>
                          <a:ea typeface="Tahoma"/>
                          <a:cs typeface="Tahoma"/>
                          <a:sym typeface="Tahoma"/>
                        </a:rPr>
                        <a:t>Measurement Requirement</a:t>
                      </a:r>
                      <a:endParaRPr b="1" sz="1900" u="none" cap="none" strike="noStrike">
                        <a:solidFill>
                          <a:srgbClr val="FFFFFF"/>
                        </a:solidFill>
                        <a:latin typeface="Tahoma"/>
                        <a:ea typeface="Tahoma"/>
                        <a:cs typeface="Tahoma"/>
                        <a:sym typeface="Tahoma"/>
                      </a:endParaRPr>
                    </a:p>
                  </a:txBody>
                  <a:tcPr marT="0" marB="0"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F81BD"/>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US" sz="1900" u="none" cap="none" strike="noStrike">
                          <a:solidFill>
                            <a:srgbClr val="FFFFFF"/>
                          </a:solidFill>
                          <a:latin typeface="Tahoma"/>
                          <a:ea typeface="Tahoma"/>
                          <a:cs typeface="Tahoma"/>
                          <a:sym typeface="Tahoma"/>
                        </a:rPr>
                        <a:t>Instrument Selected</a:t>
                      </a:r>
                      <a:endParaRPr b="1" sz="1900" u="none" cap="none" strike="noStrike">
                        <a:solidFill>
                          <a:srgbClr val="FFFFFF"/>
                        </a:solidFill>
                        <a:latin typeface="Tahoma"/>
                        <a:ea typeface="Tahoma"/>
                        <a:cs typeface="Tahoma"/>
                        <a:sym typeface="Tahoma"/>
                      </a:endParaRPr>
                    </a:p>
                  </a:txBody>
                  <a:tcPr marT="0" marB="0"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F81BD"/>
                    </a:solidFill>
                  </a:tcPr>
                </a:tc>
              </a:tr>
              <a:tr h="2632950">
                <a:tc>
                  <a:txBody>
                    <a:bodyPr/>
                    <a:lstStyle/>
                    <a:p>
                      <a:pPr indent="0" lvl="0" marL="0" rtl="0" algn="ctr">
                        <a:lnSpc>
                          <a:spcPct val="115000"/>
                        </a:lnSpc>
                        <a:spcBef>
                          <a:spcPts val="0"/>
                        </a:spcBef>
                        <a:spcAft>
                          <a:spcPts val="0"/>
                        </a:spcAft>
                        <a:buNone/>
                      </a:pPr>
                      <a:r>
                        <a:rPr lang="en-US" sz="2000">
                          <a:latin typeface="Tahoma"/>
                          <a:ea typeface="Tahoma"/>
                          <a:cs typeface="Tahoma"/>
                          <a:sym typeface="Tahoma"/>
                        </a:rPr>
                        <a:t>Commercial-Grade Contaminants Comparison</a:t>
                      </a:r>
                      <a:endParaRPr sz="2000">
                        <a:latin typeface="Tahoma"/>
                        <a:ea typeface="Tahoma"/>
                        <a:cs typeface="Tahoma"/>
                        <a:sym typeface="Tahoma"/>
                      </a:endParaRPr>
                    </a:p>
                  </a:txBody>
                  <a:tcPr marT="0" marB="0"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CF4"/>
                    </a:solidFill>
                  </a:tcPr>
                </a:tc>
                <a:tc>
                  <a:txBody>
                    <a:bodyPr/>
                    <a:lstStyle/>
                    <a:p>
                      <a:pPr indent="0" lvl="0" marL="0" rtl="0" algn="ctr">
                        <a:spcBef>
                          <a:spcPts val="0"/>
                        </a:spcBef>
                        <a:spcAft>
                          <a:spcPts val="0"/>
                        </a:spcAft>
                        <a:buNone/>
                      </a:pPr>
                      <a:r>
                        <a:rPr lang="en-US" sz="1800">
                          <a:latin typeface="Tahoma"/>
                          <a:ea typeface="Tahoma"/>
                          <a:cs typeface="Tahoma"/>
                          <a:sym typeface="Tahoma"/>
                        </a:rPr>
                        <a:t>Measure Particulate density, prevalence, size, and levels over time.</a:t>
                      </a:r>
                      <a:endParaRPr sz="1800">
                        <a:latin typeface="Tahoma"/>
                        <a:ea typeface="Tahoma"/>
                        <a:cs typeface="Tahoma"/>
                        <a:sym typeface="Tahoma"/>
                      </a:endParaRPr>
                    </a:p>
                  </a:txBody>
                  <a:tcPr marT="0" marB="0"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7E7"/>
                    </a:solidFill>
                  </a:tcPr>
                </a:tc>
                <a:tc>
                  <a:txBody>
                    <a:bodyPr/>
                    <a:lstStyle/>
                    <a:p>
                      <a:pPr indent="0" lvl="0" marL="0" rtl="0" algn="ctr">
                        <a:spcBef>
                          <a:spcPts val="0"/>
                        </a:spcBef>
                        <a:spcAft>
                          <a:spcPts val="0"/>
                        </a:spcAft>
                        <a:buNone/>
                      </a:pPr>
                      <a:r>
                        <a:rPr lang="en-US" sz="1800">
                          <a:latin typeface="Tahoma"/>
                          <a:ea typeface="Tahoma"/>
                          <a:cs typeface="Tahoma"/>
                          <a:sym typeface="Tahoma"/>
                        </a:rPr>
                        <a:t>Be able to collect particulate data from ACES RED 2B.</a:t>
                      </a:r>
                      <a:endParaRPr sz="1800">
                        <a:latin typeface="Tahoma"/>
                        <a:ea typeface="Tahoma"/>
                        <a:cs typeface="Tahoma"/>
                        <a:sym typeface="Tahoma"/>
                      </a:endParaRPr>
                    </a:p>
                  </a:txBody>
                  <a:tcPr marT="0" marB="0"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CF4"/>
                    </a:solidFill>
                  </a:tcPr>
                </a:tc>
                <a:tc>
                  <a:txBody>
                    <a:bodyPr/>
                    <a:lstStyle/>
                    <a:p>
                      <a:pPr indent="0" lvl="0" marL="0" rtl="0" algn="ctr">
                        <a:spcBef>
                          <a:spcPts val="0"/>
                        </a:spcBef>
                        <a:spcAft>
                          <a:spcPts val="0"/>
                        </a:spcAft>
                        <a:buNone/>
                      </a:pPr>
                      <a:r>
                        <a:rPr lang="en-US" sz="1800">
                          <a:latin typeface="Tahoma"/>
                          <a:ea typeface="Tahoma"/>
                          <a:cs typeface="Tahoma"/>
                          <a:sym typeface="Tahoma"/>
                        </a:rPr>
                        <a:t>SPS30</a:t>
                      </a:r>
                      <a:endParaRPr sz="1800">
                        <a:latin typeface="Tahoma"/>
                        <a:ea typeface="Tahoma"/>
                        <a:cs typeface="Tahoma"/>
                        <a:sym typeface="Tahoma"/>
                      </a:endParaRPr>
                    </a:p>
                  </a:txBody>
                  <a:tcPr marT="0" marB="0" marR="68575" marL="6857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FD7E7"/>
                    </a:solidFill>
                  </a:tcPr>
                </a:tc>
              </a:tr>
            </a:tbl>
          </a:graphicData>
        </a:graphic>
      </p:graphicFrame>
      <p:pic>
        <p:nvPicPr>
          <p:cNvPr id="195" name="Google Shape;195;p19"/>
          <p:cNvPicPr preferRelativeResize="0"/>
          <p:nvPr/>
        </p:nvPicPr>
        <p:blipFill rotWithShape="1">
          <a:blip r:embed="rId4">
            <a:alphaModFix/>
          </a:blip>
          <a:srcRect b="0" l="-390" r="390" t="0"/>
          <a:stretch/>
        </p:blipFill>
        <p:spPr>
          <a:xfrm>
            <a:off x="10471600" y="105075"/>
            <a:ext cx="1674099" cy="1115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0"/>
          <p:cNvSpPr txBox="1"/>
          <p:nvPr>
            <p:ph type="title"/>
          </p:nvPr>
        </p:nvSpPr>
        <p:spPr>
          <a:xfrm>
            <a:off x="1894572" y="300755"/>
            <a:ext cx="84030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Particulate Sensor - SPS30</a:t>
            </a:r>
            <a:endParaRPr sz="4000"/>
          </a:p>
        </p:txBody>
      </p:sp>
      <p:sp>
        <p:nvSpPr>
          <p:cNvPr id="202" name="Google Shape;202;p20"/>
          <p:cNvSpPr txBox="1"/>
          <p:nvPr>
            <p:ph idx="1" type="body"/>
          </p:nvPr>
        </p:nvSpPr>
        <p:spPr>
          <a:xfrm>
            <a:off x="179225" y="1626450"/>
            <a:ext cx="7930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This particulate sensor is one of the smallest and most accurate consumer grade sensors on the market today. </a:t>
            </a:r>
            <a:endParaRPr/>
          </a:p>
          <a:p>
            <a:pPr indent="-406400" lvl="0" marL="457200" rtl="0" algn="l">
              <a:spcBef>
                <a:spcPts val="1000"/>
              </a:spcBef>
              <a:spcAft>
                <a:spcPts val="0"/>
              </a:spcAft>
              <a:buSzPts val="2800"/>
              <a:buChar char="•"/>
            </a:pPr>
            <a:r>
              <a:rPr lang="en-US"/>
              <a:t>dimensions: 		40mm * 40mm * 12mm</a:t>
            </a:r>
            <a:r>
              <a:rPr lang="en-US" sz="1400"/>
              <a:t> </a:t>
            </a:r>
            <a:endParaRPr sz="1400"/>
          </a:p>
          <a:p>
            <a:pPr indent="-406400" lvl="0" marL="457200" rtl="0" algn="l">
              <a:spcBef>
                <a:spcPts val="0"/>
              </a:spcBef>
              <a:spcAft>
                <a:spcPts val="0"/>
              </a:spcAft>
              <a:buSzPts val="2800"/>
              <a:buChar char="•"/>
            </a:pPr>
            <a:r>
              <a:rPr lang="en-US"/>
              <a:t>min detectable: 	0.3μm diameter</a:t>
            </a:r>
            <a:endParaRPr/>
          </a:p>
          <a:p>
            <a:pPr indent="-406400" lvl="0" marL="457200" rtl="0" algn="l">
              <a:spcBef>
                <a:spcPts val="0"/>
              </a:spcBef>
              <a:spcAft>
                <a:spcPts val="0"/>
              </a:spcAft>
              <a:buSzPts val="2800"/>
              <a:buChar char="•"/>
            </a:pPr>
            <a:r>
              <a:rPr lang="en-US"/>
              <a:t>output:				digital (I</a:t>
            </a:r>
            <a:r>
              <a:rPr baseline="30000" lang="en-US"/>
              <a:t>2</a:t>
            </a:r>
            <a:r>
              <a:rPr lang="en-US"/>
              <a:t>C)</a:t>
            </a:r>
            <a:endParaRPr/>
          </a:p>
          <a:p>
            <a:pPr indent="-406400" lvl="0" marL="457200" rtl="0" algn="l">
              <a:spcBef>
                <a:spcPts val="0"/>
              </a:spcBef>
              <a:spcAft>
                <a:spcPts val="0"/>
              </a:spcAft>
              <a:buSzPts val="2800"/>
              <a:buChar char="•"/>
            </a:pPr>
            <a:r>
              <a:rPr lang="en-US"/>
              <a:t>accuracy: 			±10 μm/m</a:t>
            </a:r>
            <a:r>
              <a:rPr baseline="30000" lang="en-US"/>
              <a:t>3</a:t>
            </a:r>
            <a:endParaRPr/>
          </a:p>
          <a:p>
            <a:pPr indent="-406400" lvl="0" marL="457200" rtl="0" algn="l">
              <a:spcBef>
                <a:spcPts val="0"/>
              </a:spcBef>
              <a:spcAft>
                <a:spcPts val="0"/>
              </a:spcAft>
              <a:buSzPts val="2800"/>
              <a:buChar char="•"/>
            </a:pPr>
            <a:r>
              <a:rPr lang="en-US"/>
              <a:t>long-term drift:	</a:t>
            </a:r>
            <a:r>
              <a:rPr lang="en-US"/>
              <a:t>±1.25 (μm/m3)/year</a:t>
            </a:r>
            <a:endParaRPr/>
          </a:p>
          <a:p>
            <a:pPr indent="0" lvl="0" marL="0" rtl="0" algn="l">
              <a:spcBef>
                <a:spcPts val="1000"/>
              </a:spcBef>
              <a:spcAft>
                <a:spcPts val="0"/>
              </a:spcAft>
              <a:buNone/>
            </a:pPr>
            <a:r>
              <a:t/>
            </a:r>
            <a:endParaRPr/>
          </a:p>
        </p:txBody>
      </p:sp>
      <p:sp>
        <p:nvSpPr>
          <p:cNvPr id="203" name="Google Shape;203;p2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4" name="Google Shape;204;p20"/>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5" name="Google Shape;205;p20"/>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206" name="Google Shape;206;p20"/>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0"/>
          <p:cNvPicPr preferRelativeResize="0"/>
          <p:nvPr/>
        </p:nvPicPr>
        <p:blipFill rotWithShape="1">
          <a:blip r:embed="rId4">
            <a:alphaModFix/>
          </a:blip>
          <a:srcRect b="0" l="-390" r="390" t="0"/>
          <a:stretch/>
        </p:blipFill>
        <p:spPr>
          <a:xfrm>
            <a:off x="10471600" y="105075"/>
            <a:ext cx="1674099" cy="1115425"/>
          </a:xfrm>
          <a:prstGeom prst="rect">
            <a:avLst/>
          </a:prstGeom>
          <a:noFill/>
          <a:ln>
            <a:noFill/>
          </a:ln>
        </p:spPr>
      </p:pic>
      <p:pic>
        <p:nvPicPr>
          <p:cNvPr id="208" name="Google Shape;208;p20"/>
          <p:cNvPicPr preferRelativeResize="0"/>
          <p:nvPr/>
        </p:nvPicPr>
        <p:blipFill rotWithShape="1">
          <a:blip r:embed="rId5">
            <a:alphaModFix/>
          </a:blip>
          <a:srcRect b="27976" l="0" r="0" t="24828"/>
          <a:stretch/>
        </p:blipFill>
        <p:spPr>
          <a:xfrm>
            <a:off x="8195800" y="1830050"/>
            <a:ext cx="3777776" cy="1782900"/>
          </a:xfrm>
          <a:prstGeom prst="rect">
            <a:avLst/>
          </a:prstGeom>
          <a:noFill/>
          <a:ln>
            <a:noFill/>
          </a:ln>
        </p:spPr>
      </p:pic>
      <p:pic>
        <p:nvPicPr>
          <p:cNvPr id="209" name="Google Shape;209;p20"/>
          <p:cNvPicPr preferRelativeResize="0"/>
          <p:nvPr/>
        </p:nvPicPr>
        <p:blipFill rotWithShape="1">
          <a:blip r:embed="rId6">
            <a:alphaModFix/>
          </a:blip>
          <a:srcRect b="29654" l="16808" r="16675" t="23536"/>
          <a:stretch/>
        </p:blipFill>
        <p:spPr>
          <a:xfrm>
            <a:off x="7464800" y="3901625"/>
            <a:ext cx="4546600" cy="2166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1"/>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Tahoma"/>
              <a:buNone/>
            </a:pPr>
            <a:r>
              <a:rPr lang="en-US"/>
              <a:t>Experiment Design</a:t>
            </a:r>
            <a:endParaRPr/>
          </a:p>
        </p:txBody>
      </p:sp>
      <p:sp>
        <p:nvSpPr>
          <p:cNvPr id="215" name="Google Shape;215;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2"/>
          <p:cNvSpPr txBox="1"/>
          <p:nvPr>
            <p:ph type="title"/>
          </p:nvPr>
        </p:nvSpPr>
        <p:spPr>
          <a:xfrm>
            <a:off x="1894572" y="300755"/>
            <a:ext cx="8403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Experiment Configuration</a:t>
            </a:r>
            <a:endParaRPr/>
          </a:p>
        </p:txBody>
      </p:sp>
      <p:pic>
        <p:nvPicPr>
          <p:cNvPr descr="A screenshot of a cell phone&#10;&#10;Description automatically generated" id="221" name="Google Shape;221;p22"/>
          <p:cNvPicPr preferRelativeResize="0"/>
          <p:nvPr>
            <p:ph idx="1" type="body"/>
          </p:nvPr>
        </p:nvPicPr>
        <p:blipFill rotWithShape="1">
          <a:blip r:embed="rId3">
            <a:alphaModFix/>
          </a:blip>
          <a:srcRect b="0" l="0" r="0" t="0"/>
          <a:stretch/>
        </p:blipFill>
        <p:spPr>
          <a:xfrm>
            <a:off x="5401968" y="1518822"/>
            <a:ext cx="6217800" cy="5065200"/>
          </a:xfrm>
          <a:prstGeom prst="rect">
            <a:avLst/>
          </a:prstGeom>
          <a:noFill/>
          <a:ln>
            <a:noFill/>
          </a:ln>
        </p:spPr>
      </p:pic>
      <p:sp>
        <p:nvSpPr>
          <p:cNvPr id="222" name="Google Shape;222;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23" name="Google Shape;223;p22"/>
          <p:cNvPicPr preferRelativeResize="0"/>
          <p:nvPr/>
        </p:nvPicPr>
        <p:blipFill rotWithShape="1">
          <a:blip r:embed="rId4">
            <a:alphaModFix/>
          </a:blip>
          <a:srcRect b="0" l="0" r="0" t="0"/>
          <a:stretch/>
        </p:blipFill>
        <p:spPr>
          <a:xfrm>
            <a:off x="364450" y="0"/>
            <a:ext cx="707015" cy="1325575"/>
          </a:xfrm>
          <a:prstGeom prst="rect">
            <a:avLst/>
          </a:prstGeom>
          <a:noFill/>
          <a:ln>
            <a:noFill/>
          </a:ln>
        </p:spPr>
      </p:pic>
      <p:pic>
        <p:nvPicPr>
          <p:cNvPr id="224" name="Google Shape;224;p22"/>
          <p:cNvPicPr preferRelativeResize="0"/>
          <p:nvPr/>
        </p:nvPicPr>
        <p:blipFill rotWithShape="1">
          <a:blip r:embed="rId5">
            <a:alphaModFix/>
          </a:blip>
          <a:srcRect b="0" l="-390" r="390" t="0"/>
          <a:stretch/>
        </p:blipFill>
        <p:spPr>
          <a:xfrm>
            <a:off x="10471600" y="105075"/>
            <a:ext cx="1674099" cy="1115425"/>
          </a:xfrm>
          <a:prstGeom prst="rect">
            <a:avLst/>
          </a:prstGeom>
          <a:noFill/>
          <a:ln>
            <a:noFill/>
          </a:ln>
        </p:spPr>
      </p:pic>
      <p:pic>
        <p:nvPicPr>
          <p:cNvPr id="225" name="Google Shape;225;p22"/>
          <p:cNvPicPr preferRelativeResize="0"/>
          <p:nvPr/>
        </p:nvPicPr>
        <p:blipFill rotWithShape="1">
          <a:blip r:embed="rId6">
            <a:alphaModFix/>
          </a:blip>
          <a:srcRect b="7424" l="7216" r="4778" t="6241"/>
          <a:stretch/>
        </p:blipFill>
        <p:spPr>
          <a:xfrm rot="10800000">
            <a:off x="5055126" y="2301550"/>
            <a:ext cx="5557324" cy="3499750"/>
          </a:xfrm>
          <a:prstGeom prst="rect">
            <a:avLst/>
          </a:prstGeom>
          <a:noFill/>
          <a:ln>
            <a:noFill/>
          </a:ln>
        </p:spPr>
      </p:pic>
      <p:sp>
        <p:nvSpPr>
          <p:cNvPr id="226" name="Google Shape;226;p22"/>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22"/>
          <p:cNvPicPr preferRelativeResize="0"/>
          <p:nvPr/>
        </p:nvPicPr>
        <p:blipFill rotWithShape="1">
          <a:blip r:embed="rId4">
            <a:alphaModFix/>
          </a:blip>
          <a:srcRect b="0" l="0" r="0" t="0"/>
          <a:stretch/>
        </p:blipFill>
        <p:spPr>
          <a:xfrm>
            <a:off x="364450" y="0"/>
            <a:ext cx="707015" cy="1325575"/>
          </a:xfrm>
          <a:prstGeom prst="rect">
            <a:avLst/>
          </a:prstGeom>
          <a:noFill/>
          <a:ln>
            <a:noFill/>
          </a:ln>
        </p:spPr>
      </p:pic>
      <p:sp>
        <p:nvSpPr>
          <p:cNvPr id="228" name="Google Shape;228;p22"/>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2"/>
          <p:cNvPicPr preferRelativeResize="0"/>
          <p:nvPr/>
        </p:nvPicPr>
        <p:blipFill rotWithShape="1">
          <a:blip r:embed="rId5">
            <a:alphaModFix/>
          </a:blip>
          <a:srcRect b="0" l="-390" r="390" t="0"/>
          <a:stretch/>
        </p:blipFill>
        <p:spPr>
          <a:xfrm>
            <a:off x="10471600" y="105050"/>
            <a:ext cx="1674099" cy="1115425"/>
          </a:xfrm>
          <a:prstGeom prst="rect">
            <a:avLst/>
          </a:prstGeom>
          <a:noFill/>
          <a:ln>
            <a:noFill/>
          </a:ln>
        </p:spPr>
      </p:pic>
      <p:sp>
        <p:nvSpPr>
          <p:cNvPr id="230" name="Google Shape;230;p22"/>
          <p:cNvSpPr txBox="1"/>
          <p:nvPr/>
        </p:nvSpPr>
        <p:spPr>
          <a:xfrm>
            <a:off x="8442475" y="4094050"/>
            <a:ext cx="1094700" cy="36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latin typeface="Calibri"/>
                <a:ea typeface="Calibri"/>
                <a:cs typeface="Calibri"/>
                <a:sym typeface="Calibri"/>
              </a:rPr>
              <a:t>Onboard NIC </a:t>
            </a:r>
            <a:endParaRPr sz="1000">
              <a:solidFill>
                <a:srgbClr val="FFFFFF"/>
              </a:solidFill>
              <a:latin typeface="Calibri"/>
              <a:ea typeface="Calibri"/>
              <a:cs typeface="Calibri"/>
              <a:sym typeface="Calibri"/>
            </a:endParaRPr>
          </a:p>
          <a:p>
            <a:pPr indent="0" lvl="0" marL="0" rtl="0" algn="l">
              <a:spcBef>
                <a:spcPts val="0"/>
              </a:spcBef>
              <a:spcAft>
                <a:spcPts val="0"/>
              </a:spcAft>
              <a:buNone/>
            </a:pPr>
            <a:r>
              <a:rPr lang="en-US" sz="1000">
                <a:solidFill>
                  <a:srgbClr val="FFFFFF"/>
                </a:solidFill>
                <a:latin typeface="Calibri"/>
                <a:ea typeface="Calibri"/>
                <a:cs typeface="Calibri"/>
                <a:sym typeface="Calibri"/>
              </a:rPr>
              <a:t>For Reference</a:t>
            </a:r>
            <a:endParaRPr sz="1000">
              <a:solidFill>
                <a:srgbClr val="FFFFFF"/>
              </a:solidFill>
              <a:latin typeface="Calibri"/>
              <a:ea typeface="Calibri"/>
              <a:cs typeface="Calibri"/>
              <a:sym typeface="Calibri"/>
            </a:endParaRPr>
          </a:p>
        </p:txBody>
      </p:sp>
      <p:sp>
        <p:nvSpPr>
          <p:cNvPr id="231" name="Google Shape;231;p22"/>
          <p:cNvSpPr txBox="1"/>
          <p:nvPr/>
        </p:nvSpPr>
        <p:spPr>
          <a:xfrm>
            <a:off x="7141025" y="5309950"/>
            <a:ext cx="29904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latin typeface="Calibri"/>
                <a:ea typeface="Calibri"/>
                <a:cs typeface="Calibri"/>
                <a:sym typeface="Calibri"/>
              </a:rPr>
              <a:t>GPIO Header - All 40 Pins have been raised 5mm</a:t>
            </a:r>
            <a:endParaRPr sz="1000">
              <a:solidFill>
                <a:srgbClr val="FFFFFF"/>
              </a:solidFill>
              <a:latin typeface="Calibri"/>
              <a:ea typeface="Calibri"/>
              <a:cs typeface="Calibri"/>
              <a:sym typeface="Calibri"/>
            </a:endParaRPr>
          </a:p>
        </p:txBody>
      </p:sp>
      <p:sp>
        <p:nvSpPr>
          <p:cNvPr id="232" name="Google Shape;232;p22"/>
          <p:cNvSpPr txBox="1"/>
          <p:nvPr/>
        </p:nvSpPr>
        <p:spPr>
          <a:xfrm>
            <a:off x="7395700" y="2877150"/>
            <a:ext cx="2339400" cy="29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latin typeface="Tahoma"/>
                <a:ea typeface="Tahoma"/>
                <a:cs typeface="Tahoma"/>
                <a:sym typeface="Tahoma"/>
              </a:rPr>
              <a:t>40.6mm * 40.6mm SPS30 - Yellow</a:t>
            </a:r>
            <a:endParaRPr sz="1000">
              <a:solidFill>
                <a:srgbClr val="FFFFFF"/>
              </a:solidFill>
              <a:latin typeface="Tahoma"/>
              <a:ea typeface="Tahoma"/>
              <a:cs typeface="Tahoma"/>
              <a:sym typeface="Tahoma"/>
            </a:endParaRPr>
          </a:p>
        </p:txBody>
      </p:sp>
      <p:pic>
        <p:nvPicPr>
          <p:cNvPr id="233" name="Google Shape;233;p22"/>
          <p:cNvPicPr preferRelativeResize="0"/>
          <p:nvPr/>
        </p:nvPicPr>
        <p:blipFill>
          <a:blip r:embed="rId7">
            <a:alphaModFix/>
          </a:blip>
          <a:stretch>
            <a:fillRect/>
          </a:stretch>
        </p:blipFill>
        <p:spPr>
          <a:xfrm>
            <a:off x="1023600" y="2301550"/>
            <a:ext cx="3918124" cy="3499750"/>
          </a:xfrm>
          <a:prstGeom prst="rect">
            <a:avLst/>
          </a:prstGeom>
          <a:noFill/>
          <a:ln>
            <a:noFill/>
          </a:ln>
        </p:spPr>
      </p:pic>
      <p:sp>
        <p:nvSpPr>
          <p:cNvPr id="234" name="Google Shape;234;p22"/>
          <p:cNvSpPr txBox="1"/>
          <p:nvPr/>
        </p:nvSpPr>
        <p:spPr>
          <a:xfrm>
            <a:off x="1649450" y="1903350"/>
            <a:ext cx="2666400" cy="29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latin typeface="Tahoma"/>
                <a:ea typeface="Tahoma"/>
                <a:cs typeface="Tahoma"/>
                <a:sym typeface="Tahoma"/>
              </a:rPr>
              <a:t>Current HAT Design</a:t>
            </a:r>
            <a:endParaRPr sz="1600">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3"/>
          <p:cNvSpPr txBox="1"/>
          <p:nvPr>
            <p:ph type="title"/>
          </p:nvPr>
        </p:nvSpPr>
        <p:spPr>
          <a:xfrm>
            <a:off x="1894572" y="300755"/>
            <a:ext cx="8403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Experiment Configuration </a:t>
            </a:r>
            <a:r>
              <a:rPr lang="en-US" sz="2400"/>
              <a:t>(cont.)</a:t>
            </a:r>
            <a:endParaRPr/>
          </a:p>
        </p:txBody>
      </p:sp>
      <p:pic>
        <p:nvPicPr>
          <p:cNvPr descr="A screenshot of a cell phone&#10;&#10;Description automatically generated" id="240" name="Google Shape;240;p23"/>
          <p:cNvPicPr preferRelativeResize="0"/>
          <p:nvPr>
            <p:ph idx="1" type="body"/>
          </p:nvPr>
        </p:nvPicPr>
        <p:blipFill rotWithShape="1">
          <a:blip r:embed="rId3">
            <a:alphaModFix/>
          </a:blip>
          <a:srcRect b="0" l="0" r="0" t="0"/>
          <a:stretch/>
        </p:blipFill>
        <p:spPr>
          <a:xfrm>
            <a:off x="2399001" y="2039465"/>
            <a:ext cx="7394100" cy="3903600"/>
          </a:xfrm>
          <a:prstGeom prst="rect">
            <a:avLst/>
          </a:prstGeom>
          <a:noFill/>
          <a:ln>
            <a:noFill/>
          </a:ln>
        </p:spPr>
      </p:pic>
      <p:sp>
        <p:nvSpPr>
          <p:cNvPr id="241" name="Google Shape;241;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42" name="Google Shape;242;p23"/>
          <p:cNvPicPr preferRelativeResize="0"/>
          <p:nvPr/>
        </p:nvPicPr>
        <p:blipFill rotWithShape="1">
          <a:blip r:embed="rId4">
            <a:alphaModFix/>
          </a:blip>
          <a:srcRect b="9576" l="6337" r="3123" t="19223"/>
          <a:stretch/>
        </p:blipFill>
        <p:spPr>
          <a:xfrm>
            <a:off x="3348825" y="2926175"/>
            <a:ext cx="7074951" cy="1584400"/>
          </a:xfrm>
          <a:prstGeom prst="rect">
            <a:avLst/>
          </a:prstGeom>
          <a:noFill/>
          <a:ln>
            <a:noFill/>
          </a:ln>
        </p:spPr>
      </p:pic>
      <p:sp>
        <p:nvSpPr>
          <p:cNvPr id="243" name="Google Shape;243;p23"/>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23"/>
          <p:cNvPicPr preferRelativeResize="0"/>
          <p:nvPr/>
        </p:nvPicPr>
        <p:blipFill rotWithShape="1">
          <a:blip r:embed="rId5">
            <a:alphaModFix/>
          </a:blip>
          <a:srcRect b="0" l="0" r="0" t="0"/>
          <a:stretch/>
        </p:blipFill>
        <p:spPr>
          <a:xfrm>
            <a:off x="364450" y="0"/>
            <a:ext cx="707015" cy="1325575"/>
          </a:xfrm>
          <a:prstGeom prst="rect">
            <a:avLst/>
          </a:prstGeom>
          <a:noFill/>
          <a:ln>
            <a:noFill/>
          </a:ln>
        </p:spPr>
      </p:pic>
      <p:sp>
        <p:nvSpPr>
          <p:cNvPr id="245" name="Google Shape;245;p23"/>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23"/>
          <p:cNvPicPr preferRelativeResize="0"/>
          <p:nvPr/>
        </p:nvPicPr>
        <p:blipFill rotWithShape="1">
          <a:blip r:embed="rId6">
            <a:alphaModFix/>
          </a:blip>
          <a:srcRect b="0" l="-390" r="390" t="0"/>
          <a:stretch/>
        </p:blipFill>
        <p:spPr>
          <a:xfrm>
            <a:off x="10471600" y="105050"/>
            <a:ext cx="1674099" cy="1115425"/>
          </a:xfrm>
          <a:prstGeom prst="rect">
            <a:avLst/>
          </a:prstGeom>
          <a:noFill/>
          <a:ln>
            <a:noFill/>
          </a:ln>
        </p:spPr>
      </p:pic>
      <p:sp>
        <p:nvSpPr>
          <p:cNvPr id="247" name="Google Shape;247;p23"/>
          <p:cNvSpPr txBox="1"/>
          <p:nvPr/>
        </p:nvSpPr>
        <p:spPr>
          <a:xfrm>
            <a:off x="5405275" y="3914825"/>
            <a:ext cx="14592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latin typeface="Calibri"/>
                <a:ea typeface="Calibri"/>
                <a:cs typeface="Calibri"/>
                <a:sym typeface="Calibri"/>
              </a:rPr>
              <a:t>0.6mm Pi Hat - Red</a:t>
            </a:r>
            <a:endParaRPr sz="1000">
              <a:solidFill>
                <a:srgbClr val="FFFFFF"/>
              </a:solidFill>
              <a:latin typeface="Calibri"/>
              <a:ea typeface="Calibri"/>
              <a:cs typeface="Calibri"/>
              <a:sym typeface="Calibri"/>
            </a:endParaRPr>
          </a:p>
        </p:txBody>
      </p:sp>
      <p:sp>
        <p:nvSpPr>
          <p:cNvPr id="248" name="Google Shape;248;p23"/>
          <p:cNvSpPr txBox="1"/>
          <p:nvPr/>
        </p:nvSpPr>
        <p:spPr>
          <a:xfrm>
            <a:off x="4367600" y="4244825"/>
            <a:ext cx="3301800" cy="19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000">
                <a:solidFill>
                  <a:srgbClr val="FFFFFF"/>
                </a:solidFill>
                <a:latin typeface="Calibri"/>
                <a:ea typeface="Calibri"/>
                <a:cs typeface="Calibri"/>
                <a:sym typeface="Calibri"/>
              </a:rPr>
              <a:t>GPIO 5mm Extension - Grey</a:t>
            </a:r>
            <a:endParaRPr sz="1000">
              <a:solidFill>
                <a:srgbClr val="FFFFFF"/>
              </a:solidFill>
              <a:latin typeface="Calibri"/>
              <a:ea typeface="Calibri"/>
              <a:cs typeface="Calibri"/>
              <a:sym typeface="Calibri"/>
            </a:endParaRPr>
          </a:p>
        </p:txBody>
      </p:sp>
      <p:sp>
        <p:nvSpPr>
          <p:cNvPr id="249" name="Google Shape;249;p23"/>
          <p:cNvSpPr/>
          <p:nvPr/>
        </p:nvSpPr>
        <p:spPr>
          <a:xfrm>
            <a:off x="2452650" y="3301325"/>
            <a:ext cx="8208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txBox="1"/>
          <p:nvPr/>
        </p:nvSpPr>
        <p:spPr>
          <a:xfrm>
            <a:off x="2461575" y="3914825"/>
            <a:ext cx="820800" cy="52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000">
                <a:latin typeface="Calibri"/>
                <a:ea typeface="Calibri"/>
                <a:cs typeface="Calibri"/>
                <a:sym typeface="Calibri"/>
              </a:rPr>
              <a:t>6mm brass standoffs → </a:t>
            </a:r>
            <a:endParaRPr b="1" sz="1000">
              <a:latin typeface="Calibri"/>
              <a:ea typeface="Calibri"/>
              <a:cs typeface="Calibri"/>
              <a:sym typeface="Calibri"/>
            </a:endParaRPr>
          </a:p>
        </p:txBody>
      </p:sp>
      <p:sp>
        <p:nvSpPr>
          <p:cNvPr id="251" name="Google Shape;251;p23"/>
          <p:cNvSpPr txBox="1"/>
          <p:nvPr/>
        </p:nvSpPr>
        <p:spPr>
          <a:xfrm>
            <a:off x="8987375" y="3595575"/>
            <a:ext cx="14592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latin typeface="Calibri"/>
                <a:ea typeface="Calibri"/>
                <a:cs typeface="Calibri"/>
                <a:sym typeface="Calibri"/>
              </a:rPr>
              <a:t>Ethernet and USB Ports - for reference</a:t>
            </a:r>
            <a:endParaRPr sz="1000">
              <a:solidFill>
                <a:srgbClr val="FFFFFF"/>
              </a:solidFill>
              <a:latin typeface="Calibri"/>
              <a:ea typeface="Calibri"/>
              <a:cs typeface="Calibri"/>
              <a:sym typeface="Calibri"/>
            </a:endParaRPr>
          </a:p>
        </p:txBody>
      </p:sp>
      <p:sp>
        <p:nvSpPr>
          <p:cNvPr id="252" name="Google Shape;252;p23"/>
          <p:cNvSpPr txBox="1"/>
          <p:nvPr/>
        </p:nvSpPr>
        <p:spPr>
          <a:xfrm>
            <a:off x="4169525" y="6131625"/>
            <a:ext cx="4414800" cy="50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Tahoma"/>
                <a:ea typeface="Tahoma"/>
                <a:cs typeface="Tahoma"/>
                <a:sym typeface="Tahoma"/>
              </a:rPr>
              <a:t>Total Height: 17.8mm - Within ICD Requirements </a:t>
            </a:r>
            <a:endParaRPr>
              <a:latin typeface="Tahoma"/>
              <a:ea typeface="Tahoma"/>
              <a:cs typeface="Tahoma"/>
              <a:sym typeface="Tahoma"/>
            </a:endParaRPr>
          </a:p>
        </p:txBody>
      </p:sp>
      <p:sp>
        <p:nvSpPr>
          <p:cNvPr id="253" name="Google Shape;253;p23"/>
          <p:cNvSpPr txBox="1"/>
          <p:nvPr/>
        </p:nvSpPr>
        <p:spPr>
          <a:xfrm>
            <a:off x="5288900" y="3202650"/>
            <a:ext cx="1459200" cy="4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000">
                <a:solidFill>
                  <a:srgbClr val="FFFFFF"/>
                </a:solidFill>
                <a:latin typeface="Calibri"/>
                <a:ea typeface="Calibri"/>
                <a:cs typeface="Calibri"/>
                <a:sym typeface="Calibri"/>
              </a:rPr>
              <a:t>12.2mm SPS30 - Yellow</a:t>
            </a:r>
            <a:endParaRPr sz="1000">
              <a:solidFill>
                <a:srgbClr val="FFFFFF"/>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4"/>
          <p:cNvSpPr txBox="1"/>
          <p:nvPr>
            <p:ph type="title"/>
          </p:nvPr>
        </p:nvSpPr>
        <p:spPr>
          <a:xfrm>
            <a:off x="1894572" y="300755"/>
            <a:ext cx="8403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Experiment Configuration </a:t>
            </a:r>
            <a:r>
              <a:rPr lang="en-US" sz="2400"/>
              <a:t>(3D CAD)</a:t>
            </a:r>
            <a:endParaRPr/>
          </a:p>
        </p:txBody>
      </p:sp>
      <p:sp>
        <p:nvSpPr>
          <p:cNvPr id="259" name="Google Shape;259;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0" name="Google Shape;260;p24"/>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24"/>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262" name="Google Shape;262;p24"/>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24"/>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pic>
        <p:nvPicPr>
          <p:cNvPr id="264" name="Google Shape;264;p24"/>
          <p:cNvPicPr preferRelativeResize="0"/>
          <p:nvPr/>
        </p:nvPicPr>
        <p:blipFill rotWithShape="1">
          <a:blip r:embed="rId5">
            <a:alphaModFix/>
          </a:blip>
          <a:srcRect b="0" l="0" r="9885" t="0"/>
          <a:stretch/>
        </p:blipFill>
        <p:spPr>
          <a:xfrm>
            <a:off x="1303250" y="1363800"/>
            <a:ext cx="9828026" cy="50414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5"/>
          <p:cNvSpPr txBox="1"/>
          <p:nvPr>
            <p:ph type="title"/>
          </p:nvPr>
        </p:nvSpPr>
        <p:spPr>
          <a:xfrm>
            <a:off x="1894572" y="300755"/>
            <a:ext cx="8403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Concept of Operations</a:t>
            </a:r>
            <a:endParaRPr/>
          </a:p>
        </p:txBody>
      </p:sp>
      <p:grpSp>
        <p:nvGrpSpPr>
          <p:cNvPr id="270" name="Google Shape;270;p25"/>
          <p:cNvGrpSpPr/>
          <p:nvPr/>
        </p:nvGrpSpPr>
        <p:grpSpPr>
          <a:xfrm>
            <a:off x="1363250" y="1614819"/>
            <a:ext cx="10515598" cy="4347188"/>
            <a:chOff x="0" y="2057"/>
            <a:chExt cx="10515598" cy="4347188"/>
          </a:xfrm>
        </p:grpSpPr>
        <p:sp>
          <p:nvSpPr>
            <p:cNvPr id="271" name="Google Shape;271;p25"/>
            <p:cNvSpPr/>
            <p:nvPr/>
          </p:nvSpPr>
          <p:spPr>
            <a:xfrm rot="5400000">
              <a:off x="-236706" y="238907"/>
              <a:ext cx="1578600" cy="1104900"/>
            </a:xfrm>
            <a:prstGeom prst="chevron">
              <a:avLst>
                <a:gd fmla="val 50000" name="adj"/>
              </a:avLst>
            </a:prstGeom>
            <a:solidFill>
              <a:srgbClr val="1F497D"/>
            </a:solidFill>
            <a:ln cap="flat" cmpd="sng" w="12700">
              <a:solidFill>
                <a:srgbClr val="1F497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5"/>
            <p:cNvSpPr txBox="1"/>
            <p:nvPr/>
          </p:nvSpPr>
          <p:spPr>
            <a:xfrm>
              <a:off x="0" y="626675"/>
              <a:ext cx="1104900" cy="3651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US" sz="2400">
                  <a:solidFill>
                    <a:schemeClr val="lt1"/>
                  </a:solidFill>
                  <a:latin typeface="Calibri"/>
                  <a:ea typeface="Calibri"/>
                  <a:cs typeface="Calibri"/>
                  <a:sym typeface="Calibri"/>
                </a:rPr>
                <a:t>Phase 1</a:t>
              </a:r>
              <a:endParaRPr sz="2400">
                <a:solidFill>
                  <a:schemeClr val="lt1"/>
                </a:solidFill>
                <a:latin typeface="Calibri"/>
                <a:ea typeface="Calibri"/>
                <a:cs typeface="Calibri"/>
                <a:sym typeface="Calibri"/>
              </a:endParaRPr>
            </a:p>
          </p:txBody>
        </p:sp>
        <p:sp>
          <p:nvSpPr>
            <p:cNvPr id="273" name="Google Shape;273;p25"/>
            <p:cNvSpPr/>
            <p:nvPr/>
          </p:nvSpPr>
          <p:spPr>
            <a:xfrm rot="5400000">
              <a:off x="5297248" y="-4190291"/>
              <a:ext cx="1026000" cy="9410700"/>
            </a:xfrm>
            <a:prstGeom prst="round2SameRect">
              <a:avLst>
                <a:gd fmla="val 16667" name="adj1"/>
                <a:gd fmla="val 0" name="adj2"/>
              </a:avLst>
            </a:prstGeom>
            <a:solidFill>
              <a:schemeClr val="lt1">
                <a:alpha val="89800"/>
              </a:schemeClr>
            </a:solidFill>
            <a:ln cap="flat" cmpd="sng" w="12700">
              <a:solidFill>
                <a:srgbClr val="1F497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txBox="1"/>
            <p:nvPr/>
          </p:nvSpPr>
          <p:spPr>
            <a:xfrm>
              <a:off x="1105044" y="52149"/>
              <a:ext cx="9360600" cy="925800"/>
            </a:xfrm>
            <a:prstGeom prst="rect">
              <a:avLst/>
            </a:prstGeom>
            <a:noFill/>
            <a:ln>
              <a:noFill/>
            </a:ln>
          </p:spPr>
          <p:txBody>
            <a:bodyPr anchorCtr="0" anchor="ctr" bIns="12050" lIns="135125" spcFirstLastPara="1" rIns="12050" wrap="square" tIns="12050">
              <a:noAutofit/>
            </a:bodyPr>
            <a:lstStyle/>
            <a:p>
              <a:pPr indent="-171450" lvl="1" marL="171450" marR="0" rtl="0" algn="l">
                <a:lnSpc>
                  <a:spcPct val="90000"/>
                </a:lnSpc>
                <a:spcBef>
                  <a:spcPts val="285"/>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Powers on (crontab).</a:t>
              </a:r>
              <a:endParaRPr sz="1900">
                <a:solidFill>
                  <a:schemeClr val="dk1"/>
                </a:solidFill>
                <a:latin typeface="Calibri"/>
                <a:ea typeface="Calibri"/>
                <a:cs typeface="Calibri"/>
                <a:sym typeface="Calibri"/>
              </a:endParaRPr>
            </a:p>
            <a:p>
              <a:pPr indent="-171450" lvl="1" marL="171450" marR="0" rtl="0" algn="l">
                <a:lnSpc>
                  <a:spcPct val="90000"/>
                </a:lnSpc>
                <a:spcBef>
                  <a:spcPts val="285"/>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Launch startup.sh, which launches all other programs in a structured order.</a:t>
              </a:r>
              <a:endParaRPr sz="1900">
                <a:solidFill>
                  <a:schemeClr val="dk1"/>
                </a:solidFill>
                <a:latin typeface="Calibri"/>
                <a:ea typeface="Calibri"/>
                <a:cs typeface="Calibri"/>
                <a:sym typeface="Calibri"/>
              </a:endParaRPr>
            </a:p>
            <a:p>
              <a:pPr indent="-171450" lvl="1" marL="171450" marR="0" rtl="0" algn="l">
                <a:lnSpc>
                  <a:spcPct val="90000"/>
                </a:lnSpc>
                <a:spcBef>
                  <a:spcPts val="285"/>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Turn on SPS30 and related programs; ensure data flow.</a:t>
              </a:r>
              <a:endParaRPr sz="1900">
                <a:solidFill>
                  <a:schemeClr val="dk1"/>
                </a:solidFill>
                <a:latin typeface="Calibri"/>
                <a:ea typeface="Calibri"/>
                <a:cs typeface="Calibri"/>
                <a:sym typeface="Calibri"/>
              </a:endParaRPr>
            </a:p>
          </p:txBody>
        </p:sp>
        <p:sp>
          <p:nvSpPr>
            <p:cNvPr id="275" name="Google Shape;275;p25"/>
            <p:cNvSpPr/>
            <p:nvPr/>
          </p:nvSpPr>
          <p:spPr>
            <a:xfrm rot="5400000">
              <a:off x="-236706" y="1623201"/>
              <a:ext cx="1578600" cy="1104900"/>
            </a:xfrm>
            <a:prstGeom prst="chevron">
              <a:avLst>
                <a:gd fmla="val 50000" name="adj"/>
              </a:avLst>
            </a:prstGeom>
            <a:solidFill>
              <a:srgbClr val="4F81BD"/>
            </a:solidFill>
            <a:ln cap="flat" cmpd="sng" w="12700">
              <a:solidFill>
                <a:srgbClr val="4F81B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txBox="1"/>
            <p:nvPr/>
          </p:nvSpPr>
          <p:spPr>
            <a:xfrm>
              <a:off x="0" y="1938873"/>
              <a:ext cx="1104900" cy="4737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US" sz="2400">
                  <a:solidFill>
                    <a:schemeClr val="lt1"/>
                  </a:solidFill>
                  <a:latin typeface="Calibri"/>
                  <a:ea typeface="Calibri"/>
                  <a:cs typeface="Calibri"/>
                  <a:sym typeface="Calibri"/>
                </a:rPr>
                <a:t>Phase 2</a:t>
              </a:r>
              <a:endParaRPr sz="2400">
                <a:solidFill>
                  <a:schemeClr val="lt1"/>
                </a:solidFill>
                <a:latin typeface="Calibri"/>
                <a:ea typeface="Calibri"/>
                <a:cs typeface="Calibri"/>
                <a:sym typeface="Calibri"/>
              </a:endParaRPr>
            </a:p>
          </p:txBody>
        </p:sp>
        <p:sp>
          <p:nvSpPr>
            <p:cNvPr id="277" name="Google Shape;277;p25"/>
            <p:cNvSpPr/>
            <p:nvPr/>
          </p:nvSpPr>
          <p:spPr>
            <a:xfrm rot="5400000">
              <a:off x="5297248" y="-2805997"/>
              <a:ext cx="1026000" cy="9410700"/>
            </a:xfrm>
            <a:prstGeom prst="round2SameRect">
              <a:avLst>
                <a:gd fmla="val 16667" name="adj1"/>
                <a:gd fmla="val 0" name="adj2"/>
              </a:avLst>
            </a:prstGeom>
            <a:solidFill>
              <a:schemeClr val="lt1">
                <a:alpha val="89800"/>
              </a:schemeClr>
            </a:solidFill>
            <a:ln cap="flat" cmpd="sng" w="12700">
              <a:solidFill>
                <a:srgbClr val="4F81BD"/>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txBox="1"/>
            <p:nvPr/>
          </p:nvSpPr>
          <p:spPr>
            <a:xfrm>
              <a:off x="1105044" y="1436443"/>
              <a:ext cx="9360600" cy="925800"/>
            </a:xfrm>
            <a:prstGeom prst="rect">
              <a:avLst/>
            </a:prstGeom>
            <a:noFill/>
            <a:ln>
              <a:noFill/>
            </a:ln>
          </p:spPr>
          <p:txBody>
            <a:bodyPr anchorCtr="0" anchor="ctr" bIns="12050" lIns="135125" spcFirstLastPara="1" rIns="12050" wrap="square" tIns="12050">
              <a:noAutofit/>
            </a:bodyPr>
            <a:lstStyle/>
            <a:p>
              <a:pPr indent="-171450" lvl="1" marL="171450" marR="0" rtl="0" algn="l">
                <a:lnSpc>
                  <a:spcPct val="90000"/>
                </a:lnSpc>
                <a:spcBef>
                  <a:spcPts val="285"/>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Continuous</a:t>
              </a:r>
              <a:r>
                <a:rPr lang="en-US" sz="1900">
                  <a:solidFill>
                    <a:schemeClr val="dk1"/>
                  </a:solidFill>
                  <a:latin typeface="Calibri"/>
                  <a:ea typeface="Calibri"/>
                  <a:cs typeface="Calibri"/>
                  <a:sym typeface="Calibri"/>
                </a:rPr>
                <a:t> operation with a 12 hour (on) 2 minute (off) cycle.</a:t>
              </a:r>
              <a:endParaRPr sz="1900">
                <a:solidFill>
                  <a:schemeClr val="dk1"/>
                </a:solidFill>
                <a:latin typeface="Calibri"/>
                <a:ea typeface="Calibri"/>
                <a:cs typeface="Calibri"/>
                <a:sym typeface="Calibri"/>
              </a:endParaRPr>
            </a:p>
            <a:p>
              <a:pPr indent="-171450" lvl="1" marL="171450" marR="0" rtl="0" algn="l">
                <a:lnSpc>
                  <a:spcPct val="90000"/>
                </a:lnSpc>
                <a:spcBef>
                  <a:spcPts val="285"/>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Verifies continuous program functionality with a monitor program.</a:t>
              </a:r>
              <a:endParaRPr sz="1900">
                <a:solidFill>
                  <a:schemeClr val="dk1"/>
                </a:solidFill>
                <a:latin typeface="Calibri"/>
                <a:ea typeface="Calibri"/>
                <a:cs typeface="Calibri"/>
                <a:sym typeface="Calibri"/>
              </a:endParaRPr>
            </a:p>
            <a:p>
              <a:pPr indent="-171450" lvl="1" marL="171450" marR="0" rtl="0" algn="l">
                <a:lnSpc>
                  <a:spcPct val="90000"/>
                </a:lnSpc>
                <a:spcBef>
                  <a:spcPts val="285"/>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Sends data until 14 days before AR2B end-of-life cycle.</a:t>
              </a:r>
              <a:endParaRPr sz="1900">
                <a:solidFill>
                  <a:schemeClr val="dk1"/>
                </a:solidFill>
                <a:latin typeface="Calibri"/>
                <a:ea typeface="Calibri"/>
                <a:cs typeface="Calibri"/>
                <a:sym typeface="Calibri"/>
              </a:endParaRPr>
            </a:p>
          </p:txBody>
        </p:sp>
        <p:sp>
          <p:nvSpPr>
            <p:cNvPr id="279" name="Google Shape;279;p25"/>
            <p:cNvSpPr/>
            <p:nvPr/>
          </p:nvSpPr>
          <p:spPr>
            <a:xfrm rot="5400000">
              <a:off x="-236706" y="3007495"/>
              <a:ext cx="1578600" cy="1104900"/>
            </a:xfrm>
            <a:prstGeom prst="chevron">
              <a:avLst>
                <a:gd fmla="val 50000" name="adj"/>
              </a:avLst>
            </a:prstGeom>
            <a:solidFill>
              <a:srgbClr val="B7CCE4"/>
            </a:solidFill>
            <a:ln cap="flat" cmpd="sng" w="12700">
              <a:solidFill>
                <a:srgbClr val="B7CCE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txBox="1"/>
            <p:nvPr/>
          </p:nvSpPr>
          <p:spPr>
            <a:xfrm>
              <a:off x="0" y="3323167"/>
              <a:ext cx="1104900" cy="473700"/>
            </a:xfrm>
            <a:prstGeom prst="rect">
              <a:avLst/>
            </a:prstGeom>
            <a:noFill/>
            <a:ln>
              <a:noFill/>
            </a:ln>
          </p:spPr>
          <p:txBody>
            <a:bodyPr anchorCtr="0" anchor="ctr" bIns="15225" lIns="15225" spcFirstLastPara="1" rIns="15225" wrap="square" tIns="15225">
              <a:noAutofit/>
            </a:bodyPr>
            <a:lstStyle/>
            <a:p>
              <a:pPr indent="0" lvl="0" marL="0" marR="0" rtl="0" algn="ctr">
                <a:lnSpc>
                  <a:spcPct val="90000"/>
                </a:lnSpc>
                <a:spcBef>
                  <a:spcPts val="0"/>
                </a:spcBef>
                <a:spcAft>
                  <a:spcPts val="0"/>
                </a:spcAft>
                <a:buNone/>
              </a:pPr>
              <a:r>
                <a:rPr lang="en-US" sz="2400">
                  <a:solidFill>
                    <a:schemeClr val="lt1"/>
                  </a:solidFill>
                  <a:latin typeface="Calibri"/>
                  <a:ea typeface="Calibri"/>
                  <a:cs typeface="Calibri"/>
                  <a:sym typeface="Calibri"/>
                </a:rPr>
                <a:t>Phase 3</a:t>
              </a:r>
              <a:endParaRPr sz="2400">
                <a:solidFill>
                  <a:schemeClr val="lt1"/>
                </a:solidFill>
                <a:latin typeface="Calibri"/>
                <a:ea typeface="Calibri"/>
                <a:cs typeface="Calibri"/>
                <a:sym typeface="Calibri"/>
              </a:endParaRPr>
            </a:p>
          </p:txBody>
        </p:sp>
        <p:sp>
          <p:nvSpPr>
            <p:cNvPr id="281" name="Google Shape;281;p25"/>
            <p:cNvSpPr/>
            <p:nvPr/>
          </p:nvSpPr>
          <p:spPr>
            <a:xfrm rot="5400000">
              <a:off x="5297248" y="-1421704"/>
              <a:ext cx="1026000" cy="9410700"/>
            </a:xfrm>
            <a:prstGeom prst="round2SameRect">
              <a:avLst>
                <a:gd fmla="val 16667" name="adj1"/>
                <a:gd fmla="val 0" name="adj2"/>
              </a:avLst>
            </a:prstGeom>
            <a:solidFill>
              <a:schemeClr val="lt1">
                <a:alpha val="89800"/>
              </a:schemeClr>
            </a:solidFill>
            <a:ln cap="flat" cmpd="sng" w="12700">
              <a:solidFill>
                <a:srgbClr val="B7CCE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txBox="1"/>
            <p:nvPr/>
          </p:nvSpPr>
          <p:spPr>
            <a:xfrm>
              <a:off x="1105044" y="2820736"/>
              <a:ext cx="9360600" cy="925800"/>
            </a:xfrm>
            <a:prstGeom prst="rect">
              <a:avLst/>
            </a:prstGeom>
            <a:noFill/>
            <a:ln>
              <a:noFill/>
            </a:ln>
          </p:spPr>
          <p:txBody>
            <a:bodyPr anchorCtr="0" anchor="ctr" bIns="12050" lIns="135125" spcFirstLastPara="1" rIns="12050" wrap="square" tIns="12050">
              <a:noAutofit/>
            </a:bodyPr>
            <a:lstStyle/>
            <a:p>
              <a:pPr indent="-171450" lvl="1" marL="171450" marR="0" rtl="0" algn="l">
                <a:lnSpc>
                  <a:spcPct val="90000"/>
                </a:lnSpc>
                <a:spcBef>
                  <a:spcPts val="285"/>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Before AR2B end date, send last packet and poweroff.</a:t>
              </a:r>
              <a:endParaRPr sz="1900">
                <a:solidFill>
                  <a:schemeClr val="dk1"/>
                </a:solidFill>
                <a:latin typeface="Calibri"/>
                <a:ea typeface="Calibri"/>
                <a:cs typeface="Calibri"/>
                <a:sym typeface="Calibri"/>
              </a:endParaRPr>
            </a:p>
            <a:p>
              <a:pPr indent="-171450" lvl="1" marL="171450" marR="0" rtl="0" algn="l">
                <a:lnSpc>
                  <a:spcPct val="90000"/>
                </a:lnSpc>
                <a:spcBef>
                  <a:spcPts val="285"/>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Analyze results</a:t>
              </a:r>
              <a:endParaRPr sz="1900">
                <a:solidFill>
                  <a:schemeClr val="dk1"/>
                </a:solidFill>
                <a:latin typeface="Calibri"/>
                <a:ea typeface="Calibri"/>
                <a:cs typeface="Calibri"/>
                <a:sym typeface="Calibri"/>
              </a:endParaRPr>
            </a:p>
            <a:p>
              <a:pPr indent="-171450" lvl="1" marL="171450" marR="0" rtl="0" algn="l">
                <a:lnSpc>
                  <a:spcPct val="90000"/>
                </a:lnSpc>
                <a:spcBef>
                  <a:spcPts val="285"/>
                </a:spcBef>
                <a:spcAft>
                  <a:spcPts val="0"/>
                </a:spcAft>
                <a:buClr>
                  <a:schemeClr val="dk1"/>
                </a:buClr>
                <a:buSzPts val="1900"/>
                <a:buFont typeface="Calibri"/>
                <a:buChar char="•"/>
              </a:pPr>
              <a:r>
                <a:rPr lang="en-US" sz="1900">
                  <a:solidFill>
                    <a:schemeClr val="dk1"/>
                  </a:solidFill>
                  <a:latin typeface="Calibri"/>
                  <a:ea typeface="Calibri"/>
                  <a:cs typeface="Calibri"/>
                  <a:sym typeface="Calibri"/>
                </a:rPr>
                <a:t>Write a report outlining findings.</a:t>
              </a:r>
              <a:endParaRPr sz="1900">
                <a:solidFill>
                  <a:schemeClr val="dk1"/>
                </a:solidFill>
                <a:latin typeface="Calibri"/>
                <a:ea typeface="Calibri"/>
                <a:cs typeface="Calibri"/>
                <a:sym typeface="Calibri"/>
              </a:endParaRPr>
            </a:p>
          </p:txBody>
        </p:sp>
      </p:grpSp>
      <p:sp>
        <p:nvSpPr>
          <p:cNvPr id="283" name="Google Shape;283;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4" name="Google Shape;284;p25"/>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5" name="Google Shape;285;p25"/>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286" name="Google Shape;286;p25"/>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 name="Google Shape;287;p25"/>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type="title"/>
          </p:nvPr>
        </p:nvSpPr>
        <p:spPr>
          <a:xfrm>
            <a:off x="1894572" y="300755"/>
            <a:ext cx="8403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Program Overview</a:t>
            </a:r>
            <a:endParaRPr/>
          </a:p>
        </p:txBody>
      </p:sp>
      <p:sp>
        <p:nvSpPr>
          <p:cNvPr id="293" name="Google Shape;293;p26"/>
          <p:cNvSpPr txBox="1"/>
          <p:nvPr>
            <p:ph idx="1" type="body"/>
          </p:nvPr>
        </p:nvSpPr>
        <p:spPr>
          <a:xfrm>
            <a:off x="838275" y="1518813"/>
            <a:ext cx="105156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en-US"/>
              <a:t>Status: Waiting on PCB to arrive</a:t>
            </a:r>
            <a:endParaRPr/>
          </a:p>
          <a:p>
            <a:pPr indent="-228600" lvl="0" marL="228600" rtl="0" algn="l">
              <a:lnSpc>
                <a:spcPct val="90000"/>
              </a:lnSpc>
              <a:spcBef>
                <a:spcPts val="1000"/>
              </a:spcBef>
              <a:spcAft>
                <a:spcPts val="0"/>
              </a:spcAft>
              <a:buClr>
                <a:schemeClr val="dk1"/>
              </a:buClr>
              <a:buSzPts val="2800"/>
              <a:buChar char="•"/>
            </a:pPr>
            <a:r>
              <a:rPr lang="en-US"/>
              <a:t>Completed:</a:t>
            </a:r>
            <a:endParaRPr/>
          </a:p>
          <a:p>
            <a:pPr indent="-228600" lvl="1" marL="685800" rtl="0" algn="l">
              <a:lnSpc>
                <a:spcPct val="90000"/>
              </a:lnSpc>
              <a:spcBef>
                <a:spcPts val="500"/>
              </a:spcBef>
              <a:spcAft>
                <a:spcPts val="0"/>
              </a:spcAft>
              <a:buClr>
                <a:schemeClr val="dk1"/>
              </a:buClr>
              <a:buSzPts val="2400"/>
              <a:buChar char="o"/>
            </a:pPr>
            <a:r>
              <a:rPr lang="en-US"/>
              <a:t>All programming and functional testing</a:t>
            </a:r>
            <a:endParaRPr/>
          </a:p>
          <a:p>
            <a:pPr indent="-228600" lvl="1" marL="685800" rtl="0" algn="l">
              <a:lnSpc>
                <a:spcPct val="90000"/>
              </a:lnSpc>
              <a:spcBef>
                <a:spcPts val="500"/>
              </a:spcBef>
              <a:spcAft>
                <a:spcPts val="0"/>
              </a:spcAft>
              <a:buSzPts val="2400"/>
              <a:buChar char="o"/>
            </a:pPr>
            <a:r>
              <a:rPr lang="en-US"/>
              <a:t>PCB design</a:t>
            </a:r>
            <a:endParaRPr/>
          </a:p>
          <a:p>
            <a:pPr indent="-228600" lvl="0" marL="228600" rtl="0" algn="l">
              <a:lnSpc>
                <a:spcPct val="90000"/>
              </a:lnSpc>
              <a:spcBef>
                <a:spcPts val="1000"/>
              </a:spcBef>
              <a:spcAft>
                <a:spcPts val="0"/>
              </a:spcAft>
              <a:buClr>
                <a:schemeClr val="dk1"/>
              </a:buClr>
              <a:buSzPts val="2800"/>
              <a:buChar char="•"/>
            </a:pPr>
            <a:r>
              <a:rPr lang="en-US"/>
              <a:t>Issues:</a:t>
            </a:r>
            <a:endParaRPr/>
          </a:p>
          <a:p>
            <a:pPr indent="-228600" lvl="1" marL="685800" rtl="0" algn="l">
              <a:lnSpc>
                <a:spcPct val="90000"/>
              </a:lnSpc>
              <a:spcBef>
                <a:spcPts val="500"/>
              </a:spcBef>
              <a:spcAft>
                <a:spcPts val="0"/>
              </a:spcAft>
              <a:buSzPts val="2400"/>
              <a:buChar char="o"/>
            </a:pPr>
            <a:r>
              <a:rPr lang="en-US"/>
              <a:t>Timing was difficult, we </a:t>
            </a:r>
            <a:r>
              <a:rPr lang="en-US"/>
              <a:t>received</a:t>
            </a:r>
            <a:r>
              <a:rPr lang="en-US"/>
              <a:t> our sensor ~1 week ago. </a:t>
            </a:r>
            <a:endParaRPr/>
          </a:p>
          <a:p>
            <a:pPr indent="-228600" lvl="0" marL="228600" rtl="0" algn="l">
              <a:lnSpc>
                <a:spcPct val="90000"/>
              </a:lnSpc>
              <a:spcBef>
                <a:spcPts val="1000"/>
              </a:spcBef>
              <a:spcAft>
                <a:spcPts val="0"/>
              </a:spcAft>
              <a:buClr>
                <a:schemeClr val="dk1"/>
              </a:buClr>
              <a:buSzPts val="2800"/>
              <a:buChar char="•"/>
            </a:pPr>
            <a:r>
              <a:rPr lang="en-US"/>
              <a:t>Next:</a:t>
            </a:r>
            <a:endParaRPr/>
          </a:p>
          <a:p>
            <a:pPr indent="-228600" lvl="1" marL="685800" rtl="0" algn="l">
              <a:lnSpc>
                <a:spcPct val="90000"/>
              </a:lnSpc>
              <a:spcBef>
                <a:spcPts val="500"/>
              </a:spcBef>
              <a:spcAft>
                <a:spcPts val="0"/>
              </a:spcAft>
              <a:buSzPts val="2400"/>
              <a:buChar char="o"/>
            </a:pPr>
            <a:r>
              <a:rPr lang="en-US"/>
              <a:t>Completing Environmental Testing</a:t>
            </a:r>
            <a:endParaRPr/>
          </a:p>
        </p:txBody>
      </p:sp>
      <p:sp>
        <p:nvSpPr>
          <p:cNvPr id="294" name="Google Shape;294;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95" name="Google Shape;295;p26"/>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6" name="Google Shape;296;p26"/>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297" name="Google Shape;297;p26"/>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8" name="Google Shape;298;p26"/>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7"/>
          <p:cNvSpPr txBox="1"/>
          <p:nvPr>
            <p:ph type="title"/>
          </p:nvPr>
        </p:nvSpPr>
        <p:spPr>
          <a:xfrm>
            <a:off x="1894572" y="300755"/>
            <a:ext cx="84030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Program Overview (Flowchart)</a:t>
            </a:r>
            <a:endParaRPr/>
          </a:p>
        </p:txBody>
      </p:sp>
      <p:sp>
        <p:nvSpPr>
          <p:cNvPr id="305" name="Google Shape;305;p27"/>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06" name="Google Shape;306;p27"/>
          <p:cNvSpPr txBox="1"/>
          <p:nvPr/>
        </p:nvSpPr>
        <p:spPr>
          <a:xfrm>
            <a:off x="200925" y="267900"/>
            <a:ext cx="1567200" cy="1325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07" name="Google Shape;307;p27"/>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308" name="Google Shape;308;p27"/>
          <p:cNvSpPr txBox="1"/>
          <p:nvPr/>
        </p:nvSpPr>
        <p:spPr>
          <a:xfrm>
            <a:off x="10487925" y="415225"/>
            <a:ext cx="1567200" cy="1178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p:txBody>
      </p:sp>
      <p:pic>
        <p:nvPicPr>
          <p:cNvPr id="309" name="Google Shape;309;p27"/>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sp>
        <p:nvSpPr>
          <p:cNvPr id="310" name="Google Shape;310;p27"/>
          <p:cNvSpPr txBox="1"/>
          <p:nvPr/>
        </p:nvSpPr>
        <p:spPr>
          <a:xfrm>
            <a:off x="200925" y="1910975"/>
            <a:ext cx="4292400" cy="4673100"/>
          </a:xfrm>
          <a:prstGeom prst="rect">
            <a:avLst/>
          </a:prstGeom>
          <a:noFill/>
          <a:ln>
            <a:noFill/>
          </a:ln>
        </p:spPr>
        <p:txBody>
          <a:bodyPr anchorCtr="0" anchor="t" bIns="45700" lIns="91425" spcFirstLastPara="1" rIns="91425" wrap="square" tIns="45700">
            <a:noAutofit/>
          </a:bodyPr>
          <a:lstStyle/>
          <a:p>
            <a:pPr indent="-387350" lvl="0" marL="457200" rtl="0" algn="l">
              <a:spcBef>
                <a:spcPts val="480"/>
              </a:spcBef>
              <a:spcAft>
                <a:spcPts val="0"/>
              </a:spcAft>
              <a:buClr>
                <a:srgbClr val="000000"/>
              </a:buClr>
              <a:buSzPts val="2500"/>
              <a:buChar char="•"/>
            </a:pPr>
            <a:r>
              <a:rPr lang="en-US" sz="2500">
                <a:solidFill>
                  <a:srgbClr val="000000"/>
                </a:solidFill>
                <a:latin typeface="Tahoma"/>
                <a:ea typeface="Tahoma"/>
                <a:cs typeface="Tahoma"/>
                <a:sym typeface="Tahoma"/>
              </a:rPr>
              <a:t>Shown is a flowchart of our program operation.</a:t>
            </a:r>
            <a:endParaRPr sz="2500">
              <a:solidFill>
                <a:srgbClr val="000000"/>
              </a:solidFill>
              <a:latin typeface="Tahoma"/>
              <a:ea typeface="Tahoma"/>
              <a:cs typeface="Tahoma"/>
              <a:sym typeface="Tahoma"/>
            </a:endParaRPr>
          </a:p>
          <a:p>
            <a:pPr indent="0" lvl="0" marL="914400" rtl="0" algn="l">
              <a:spcBef>
                <a:spcPts val="480"/>
              </a:spcBef>
              <a:spcAft>
                <a:spcPts val="0"/>
              </a:spcAft>
              <a:buNone/>
            </a:pPr>
            <a:r>
              <a:t/>
            </a:r>
            <a:endParaRPr sz="1500">
              <a:latin typeface="Tahoma"/>
              <a:ea typeface="Tahoma"/>
              <a:cs typeface="Tahoma"/>
              <a:sym typeface="Tahoma"/>
            </a:endParaRPr>
          </a:p>
          <a:p>
            <a:pPr indent="-355600" lvl="1" marL="1371600" rtl="0" algn="l">
              <a:spcBef>
                <a:spcPts val="480"/>
              </a:spcBef>
              <a:spcAft>
                <a:spcPts val="0"/>
              </a:spcAft>
              <a:buClr>
                <a:srgbClr val="000000"/>
              </a:buClr>
              <a:buSzPts val="2000"/>
              <a:buChar char="–"/>
            </a:pPr>
            <a:r>
              <a:rPr lang="en-US" sz="2000">
                <a:solidFill>
                  <a:srgbClr val="000000"/>
                </a:solidFill>
                <a:latin typeface="Tahoma"/>
                <a:ea typeface="Tahoma"/>
                <a:cs typeface="Tahoma"/>
                <a:sym typeface="Tahoma"/>
              </a:rPr>
              <a:t>The green line represents the </a:t>
            </a:r>
            <a:r>
              <a:rPr b="1" lang="en-US" sz="2000">
                <a:solidFill>
                  <a:srgbClr val="6AA84F"/>
                </a:solidFill>
                <a:latin typeface="Tahoma"/>
                <a:ea typeface="Tahoma"/>
                <a:cs typeface="Tahoma"/>
                <a:sym typeface="Tahoma"/>
              </a:rPr>
              <a:t>data cycle</a:t>
            </a:r>
            <a:endParaRPr b="1" sz="2000">
              <a:solidFill>
                <a:srgbClr val="6AA84F"/>
              </a:solidFill>
              <a:latin typeface="Tahoma"/>
              <a:ea typeface="Tahoma"/>
              <a:cs typeface="Tahoma"/>
              <a:sym typeface="Tahoma"/>
            </a:endParaRPr>
          </a:p>
          <a:p>
            <a:pPr indent="-355600" lvl="1" marL="1371600" rtl="0" algn="l">
              <a:spcBef>
                <a:spcPts val="0"/>
              </a:spcBef>
              <a:spcAft>
                <a:spcPts val="0"/>
              </a:spcAft>
              <a:buClr>
                <a:srgbClr val="000000"/>
              </a:buClr>
              <a:buSzPts val="2000"/>
              <a:buChar char="–"/>
            </a:pPr>
            <a:r>
              <a:rPr lang="en-US" sz="2000">
                <a:solidFill>
                  <a:srgbClr val="000000"/>
                </a:solidFill>
                <a:latin typeface="Tahoma"/>
                <a:ea typeface="Tahoma"/>
                <a:cs typeface="Tahoma"/>
                <a:sym typeface="Tahoma"/>
              </a:rPr>
              <a:t>The red line represents</a:t>
            </a:r>
            <a:r>
              <a:rPr lang="en-US" sz="2000">
                <a:latin typeface="Tahoma"/>
                <a:ea typeface="Tahoma"/>
                <a:cs typeface="Tahoma"/>
                <a:sym typeface="Tahoma"/>
              </a:rPr>
              <a:t> a </a:t>
            </a:r>
            <a:r>
              <a:rPr b="1" lang="en-US" sz="2000">
                <a:solidFill>
                  <a:srgbClr val="A61C00"/>
                </a:solidFill>
                <a:latin typeface="Tahoma"/>
                <a:ea typeface="Tahoma"/>
                <a:cs typeface="Tahoma"/>
                <a:sym typeface="Tahoma"/>
              </a:rPr>
              <a:t>triggered restart</a:t>
            </a:r>
            <a:endParaRPr b="1" sz="2000">
              <a:solidFill>
                <a:srgbClr val="A61C00"/>
              </a:solidFill>
              <a:latin typeface="Tahoma"/>
              <a:ea typeface="Tahoma"/>
              <a:cs typeface="Tahoma"/>
              <a:sym typeface="Tahoma"/>
            </a:endParaRPr>
          </a:p>
          <a:p>
            <a:pPr indent="-355600" lvl="1" marL="1371600" rtl="0" algn="l">
              <a:spcBef>
                <a:spcPts val="0"/>
              </a:spcBef>
              <a:spcAft>
                <a:spcPts val="0"/>
              </a:spcAft>
              <a:buClr>
                <a:srgbClr val="000000"/>
              </a:buClr>
              <a:buSzPts val="2000"/>
              <a:buFont typeface="Tahoma"/>
              <a:buChar char="–"/>
            </a:pPr>
            <a:r>
              <a:rPr lang="en-US" sz="2000">
                <a:latin typeface="Tahoma"/>
                <a:ea typeface="Tahoma"/>
                <a:cs typeface="Tahoma"/>
                <a:sym typeface="Tahoma"/>
              </a:rPr>
              <a:t>The blue line represents a </a:t>
            </a:r>
            <a:r>
              <a:rPr b="1" lang="en-US" sz="2000">
                <a:solidFill>
                  <a:srgbClr val="3C78D8"/>
                </a:solidFill>
                <a:latin typeface="Tahoma"/>
                <a:ea typeface="Tahoma"/>
                <a:cs typeface="Tahoma"/>
                <a:sym typeface="Tahoma"/>
              </a:rPr>
              <a:t>log cycle</a:t>
            </a:r>
            <a:endParaRPr b="1" sz="2000">
              <a:solidFill>
                <a:srgbClr val="3C78D8"/>
              </a:solidFill>
              <a:latin typeface="Tahoma"/>
              <a:ea typeface="Tahoma"/>
              <a:cs typeface="Tahoma"/>
              <a:sym typeface="Tahoma"/>
            </a:endParaRPr>
          </a:p>
        </p:txBody>
      </p:sp>
      <p:pic>
        <p:nvPicPr>
          <p:cNvPr id="311" name="Google Shape;311;p27"/>
          <p:cNvPicPr preferRelativeResize="0"/>
          <p:nvPr/>
        </p:nvPicPr>
        <p:blipFill rotWithShape="1">
          <a:blip r:embed="rId5">
            <a:alphaModFix/>
          </a:blip>
          <a:srcRect b="0" l="0" r="0" t="6226"/>
          <a:stretch/>
        </p:blipFill>
        <p:spPr>
          <a:xfrm>
            <a:off x="4520250" y="1494150"/>
            <a:ext cx="6890550" cy="5227300"/>
          </a:xfrm>
          <a:prstGeom prst="rect">
            <a:avLst/>
          </a:prstGeom>
          <a:noFill/>
          <a:ln>
            <a:noFill/>
          </a:ln>
        </p:spPr>
      </p:pic>
      <p:cxnSp>
        <p:nvCxnSpPr>
          <p:cNvPr id="312" name="Google Shape;312;p27"/>
          <p:cNvCxnSpPr/>
          <p:nvPr/>
        </p:nvCxnSpPr>
        <p:spPr>
          <a:xfrm flipH="1">
            <a:off x="4715000" y="6176975"/>
            <a:ext cx="290400" cy="4800"/>
          </a:xfrm>
          <a:prstGeom prst="straightConnector1">
            <a:avLst/>
          </a:prstGeom>
          <a:noFill/>
          <a:ln cap="flat" cmpd="sng" w="19050">
            <a:solidFill>
              <a:srgbClr val="FF0000"/>
            </a:solidFill>
            <a:prstDash val="solid"/>
            <a:round/>
            <a:headEnd len="med" w="med" type="none"/>
            <a:tailEnd len="med" w="med" type="none"/>
          </a:ln>
        </p:spPr>
      </p:cxnSp>
      <p:cxnSp>
        <p:nvCxnSpPr>
          <p:cNvPr id="313" name="Google Shape;313;p27"/>
          <p:cNvCxnSpPr/>
          <p:nvPr/>
        </p:nvCxnSpPr>
        <p:spPr>
          <a:xfrm rot="10800000">
            <a:off x="4729175" y="1795400"/>
            <a:ext cx="0" cy="4391100"/>
          </a:xfrm>
          <a:prstGeom prst="straightConnector1">
            <a:avLst/>
          </a:prstGeom>
          <a:noFill/>
          <a:ln cap="flat" cmpd="sng" w="19050">
            <a:solidFill>
              <a:srgbClr val="FF0000"/>
            </a:solidFill>
            <a:prstDash val="solid"/>
            <a:round/>
            <a:headEnd len="med" w="med" type="none"/>
            <a:tailEnd len="med" w="med" type="none"/>
          </a:ln>
        </p:spPr>
      </p:cxnSp>
      <p:cxnSp>
        <p:nvCxnSpPr>
          <p:cNvPr id="314" name="Google Shape;314;p27"/>
          <p:cNvCxnSpPr/>
          <p:nvPr/>
        </p:nvCxnSpPr>
        <p:spPr>
          <a:xfrm>
            <a:off x="4733925" y="1809750"/>
            <a:ext cx="1695600" cy="9600"/>
          </a:xfrm>
          <a:prstGeom prst="straightConnector1">
            <a:avLst/>
          </a:prstGeom>
          <a:noFill/>
          <a:ln cap="flat" cmpd="sng" w="19050">
            <a:solidFill>
              <a:srgbClr val="FF0000"/>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0"/>
          <p:cNvSpPr txBox="1"/>
          <p:nvPr>
            <p:ph idx="12" type="sldNum"/>
          </p:nvPr>
        </p:nvSpPr>
        <p:spPr>
          <a:xfrm>
            <a:off x="9392200" y="64412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 name="Google Shape;71;p10"/>
          <p:cNvSpPr txBox="1"/>
          <p:nvPr/>
        </p:nvSpPr>
        <p:spPr>
          <a:xfrm>
            <a:off x="9500803" y="2391312"/>
            <a:ext cx="17754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a:latin typeface="Tahoma"/>
                <a:ea typeface="Tahoma"/>
                <a:cs typeface="Tahoma"/>
                <a:sym typeface="Tahoma"/>
              </a:rPr>
              <a:t>Test Lead</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Emann</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Rivero</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a:t>
            </a:r>
            <a:r>
              <a:rPr lang="en-US">
                <a:latin typeface="Tahoma"/>
                <a:ea typeface="Tahoma"/>
                <a:cs typeface="Tahoma"/>
                <a:sym typeface="Tahoma"/>
              </a:rPr>
              <a:t>2</a:t>
            </a:r>
            <a:r>
              <a:rPr b="0" i="0" lang="en-US" sz="1400" u="none" cap="none" strike="noStrike">
                <a:solidFill>
                  <a:srgbClr val="000000"/>
                </a:solidFill>
                <a:latin typeface="Tahoma"/>
                <a:ea typeface="Tahoma"/>
                <a:cs typeface="Tahoma"/>
                <a:sym typeface="Tahoma"/>
              </a:rPr>
              <a:t>th Grade</a:t>
            </a:r>
            <a:endParaRPr b="0" i="0" sz="1400" u="none" cap="none" strike="noStrike">
              <a:solidFill>
                <a:srgbClr val="000000"/>
              </a:solidFill>
              <a:latin typeface="Tahoma"/>
              <a:ea typeface="Tahoma"/>
              <a:cs typeface="Tahoma"/>
              <a:sym typeface="Tahoma"/>
            </a:endParaRPr>
          </a:p>
        </p:txBody>
      </p:sp>
      <p:sp>
        <p:nvSpPr>
          <p:cNvPr id="72" name="Google Shape;72;p10"/>
          <p:cNvSpPr txBox="1"/>
          <p:nvPr/>
        </p:nvSpPr>
        <p:spPr>
          <a:xfrm>
            <a:off x="6401205" y="4189427"/>
            <a:ext cx="17754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a:latin typeface="Tahoma"/>
                <a:ea typeface="Tahoma"/>
                <a:cs typeface="Tahoma"/>
                <a:sym typeface="Tahoma"/>
              </a:rPr>
              <a:t>Chief Engineer</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Samantha</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Quartuccio</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a:t>
            </a:r>
            <a:r>
              <a:rPr lang="en-US">
                <a:latin typeface="Tahoma"/>
                <a:ea typeface="Tahoma"/>
                <a:cs typeface="Tahoma"/>
                <a:sym typeface="Tahoma"/>
              </a:rPr>
              <a:t>2t</a:t>
            </a:r>
            <a:r>
              <a:rPr b="0" i="0" lang="en-US" sz="1400" u="none" cap="none" strike="noStrike">
                <a:solidFill>
                  <a:srgbClr val="000000"/>
                </a:solidFill>
                <a:latin typeface="Tahoma"/>
                <a:ea typeface="Tahoma"/>
                <a:cs typeface="Tahoma"/>
                <a:sym typeface="Tahoma"/>
              </a:rPr>
              <a:t>h Grade</a:t>
            </a:r>
            <a:endParaRPr b="0" i="0" sz="1400" u="none" cap="none" strike="noStrike">
              <a:solidFill>
                <a:srgbClr val="000000"/>
              </a:solidFill>
              <a:latin typeface="Tahoma"/>
              <a:ea typeface="Tahoma"/>
              <a:cs typeface="Tahoma"/>
              <a:sym typeface="Tahoma"/>
            </a:endParaRPr>
          </a:p>
        </p:txBody>
      </p:sp>
      <p:sp>
        <p:nvSpPr>
          <p:cNvPr id="73" name="Google Shape;73;p10"/>
          <p:cNvSpPr txBox="1"/>
          <p:nvPr/>
        </p:nvSpPr>
        <p:spPr>
          <a:xfrm>
            <a:off x="753199" y="2391300"/>
            <a:ext cx="19296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a:latin typeface="Tahoma"/>
                <a:ea typeface="Tahoma"/>
                <a:cs typeface="Tahoma"/>
                <a:sym typeface="Tahoma"/>
              </a:rPr>
              <a:t>Programming </a:t>
            </a:r>
            <a:r>
              <a:rPr b="1" i="0" lang="en-US" sz="1400" u="none" cap="none" strike="noStrike">
                <a:solidFill>
                  <a:srgbClr val="000000"/>
                </a:solidFill>
                <a:latin typeface="Tahoma"/>
                <a:ea typeface="Tahoma"/>
                <a:cs typeface="Tahoma"/>
                <a:sym typeface="Tahoma"/>
              </a:rPr>
              <a:t>Lead</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000000"/>
                </a:solidFill>
                <a:latin typeface="Tahoma"/>
                <a:ea typeface="Tahoma"/>
                <a:cs typeface="Tahoma"/>
                <a:sym typeface="Tahoma"/>
              </a:rPr>
              <a:t>M</a:t>
            </a:r>
            <a:r>
              <a:rPr lang="en-US" sz="1600">
                <a:latin typeface="Tahoma"/>
                <a:ea typeface="Tahoma"/>
                <a:cs typeface="Tahoma"/>
                <a:sym typeface="Tahoma"/>
              </a:rPr>
              <a:t>ax</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Freedman</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a:t>
            </a:r>
            <a:r>
              <a:rPr lang="en-US">
                <a:latin typeface="Tahoma"/>
                <a:ea typeface="Tahoma"/>
                <a:cs typeface="Tahoma"/>
                <a:sym typeface="Tahoma"/>
              </a:rPr>
              <a:t>1</a:t>
            </a:r>
            <a:r>
              <a:rPr b="0" i="0" lang="en-US" sz="1400" u="none" cap="none" strike="noStrike">
                <a:solidFill>
                  <a:srgbClr val="000000"/>
                </a:solidFill>
                <a:latin typeface="Tahoma"/>
                <a:ea typeface="Tahoma"/>
                <a:cs typeface="Tahoma"/>
                <a:sym typeface="Tahoma"/>
              </a:rPr>
              <a:t>th Grade</a:t>
            </a:r>
            <a:endParaRPr b="0" i="0" sz="1400" u="none" cap="none" strike="noStrike">
              <a:solidFill>
                <a:srgbClr val="000000"/>
              </a:solidFill>
              <a:latin typeface="Tahoma"/>
              <a:ea typeface="Tahoma"/>
              <a:cs typeface="Tahoma"/>
              <a:sym typeface="Tahoma"/>
            </a:endParaRPr>
          </a:p>
        </p:txBody>
      </p:sp>
      <p:sp>
        <p:nvSpPr>
          <p:cNvPr id="74" name="Google Shape;74;p10"/>
          <p:cNvSpPr txBox="1"/>
          <p:nvPr/>
        </p:nvSpPr>
        <p:spPr>
          <a:xfrm>
            <a:off x="1273150" y="4487625"/>
            <a:ext cx="14055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a:latin typeface="Tahoma"/>
                <a:ea typeface="Tahoma"/>
                <a:cs typeface="Tahoma"/>
                <a:sym typeface="Tahoma"/>
              </a:rPr>
              <a:t>Programming Group</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Benjamin</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Deaton</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a:t>
            </a:r>
            <a:r>
              <a:rPr lang="en-US">
                <a:latin typeface="Tahoma"/>
                <a:ea typeface="Tahoma"/>
                <a:cs typeface="Tahoma"/>
                <a:sym typeface="Tahoma"/>
              </a:rPr>
              <a:t>1</a:t>
            </a:r>
            <a:r>
              <a:rPr b="0" i="0" lang="en-US" sz="1400" u="none" cap="none" strike="noStrike">
                <a:solidFill>
                  <a:srgbClr val="000000"/>
                </a:solidFill>
                <a:latin typeface="Tahoma"/>
                <a:ea typeface="Tahoma"/>
                <a:cs typeface="Tahoma"/>
                <a:sym typeface="Tahoma"/>
              </a:rPr>
              <a:t>th Grade</a:t>
            </a:r>
            <a:endParaRPr b="0" i="0" sz="1400" u="none" cap="none" strike="noStrike">
              <a:solidFill>
                <a:srgbClr val="000000"/>
              </a:solidFill>
              <a:latin typeface="Tahoma"/>
              <a:ea typeface="Tahoma"/>
              <a:cs typeface="Tahoma"/>
              <a:sym typeface="Tahoma"/>
            </a:endParaRPr>
          </a:p>
        </p:txBody>
      </p:sp>
      <p:sp>
        <p:nvSpPr>
          <p:cNvPr id="75" name="Google Shape;75;p10"/>
          <p:cNvSpPr txBox="1"/>
          <p:nvPr/>
        </p:nvSpPr>
        <p:spPr>
          <a:xfrm>
            <a:off x="3694496" y="864815"/>
            <a:ext cx="17754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a:latin typeface="Tahoma"/>
                <a:ea typeface="Tahoma"/>
                <a:cs typeface="Tahoma"/>
                <a:sym typeface="Tahoma"/>
              </a:rPr>
              <a:t>Team Lead</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Michael</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Blunt</a:t>
            </a:r>
            <a:endParaRPr b="0" i="0" sz="16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a:t>
            </a:r>
            <a:r>
              <a:rPr lang="en-US">
                <a:latin typeface="Tahoma"/>
                <a:ea typeface="Tahoma"/>
                <a:cs typeface="Tahoma"/>
                <a:sym typeface="Tahoma"/>
              </a:rPr>
              <a:t>1</a:t>
            </a:r>
            <a:r>
              <a:rPr b="0" i="0" lang="en-US" sz="1400" u="none" cap="none" strike="noStrike">
                <a:solidFill>
                  <a:srgbClr val="000000"/>
                </a:solidFill>
                <a:latin typeface="Tahoma"/>
                <a:ea typeface="Tahoma"/>
                <a:cs typeface="Tahoma"/>
                <a:sym typeface="Tahoma"/>
              </a:rPr>
              <a:t>th Grade</a:t>
            </a:r>
            <a:endParaRPr b="0" i="0" sz="1400" u="none" cap="none" strike="noStrike">
              <a:solidFill>
                <a:srgbClr val="000000"/>
              </a:solidFill>
              <a:latin typeface="Tahoma"/>
              <a:ea typeface="Tahoma"/>
              <a:cs typeface="Tahoma"/>
              <a:sym typeface="Tahoma"/>
            </a:endParaRPr>
          </a:p>
        </p:txBody>
      </p:sp>
      <p:pic>
        <p:nvPicPr>
          <p:cNvPr id="76" name="Google Shape;76;p10"/>
          <p:cNvPicPr preferRelativeResize="0"/>
          <p:nvPr/>
        </p:nvPicPr>
        <p:blipFill rotWithShape="1">
          <a:blip r:embed="rId3">
            <a:alphaModFix/>
          </a:blip>
          <a:srcRect b="28794" l="33994" r="33991" t="13291"/>
          <a:stretch/>
        </p:blipFill>
        <p:spPr>
          <a:xfrm>
            <a:off x="2667000" y="2658375"/>
            <a:ext cx="915575" cy="1201500"/>
          </a:xfrm>
          <a:prstGeom prst="rect">
            <a:avLst/>
          </a:prstGeom>
          <a:noFill/>
          <a:ln>
            <a:noFill/>
          </a:ln>
        </p:spPr>
      </p:pic>
      <p:pic>
        <p:nvPicPr>
          <p:cNvPr id="77" name="Google Shape;77;p10"/>
          <p:cNvPicPr preferRelativeResize="0"/>
          <p:nvPr/>
        </p:nvPicPr>
        <p:blipFill rotWithShape="1">
          <a:blip r:embed="rId4">
            <a:alphaModFix/>
          </a:blip>
          <a:srcRect b="26763" l="37153" r="37153" t="26763"/>
          <a:stretch/>
        </p:blipFill>
        <p:spPr>
          <a:xfrm>
            <a:off x="5510675" y="901475"/>
            <a:ext cx="915575" cy="1242163"/>
          </a:xfrm>
          <a:prstGeom prst="rect">
            <a:avLst/>
          </a:prstGeom>
          <a:noFill/>
          <a:ln>
            <a:noFill/>
          </a:ln>
        </p:spPr>
      </p:pic>
      <p:pic>
        <p:nvPicPr>
          <p:cNvPr id="78" name="Google Shape;78;p10"/>
          <p:cNvPicPr preferRelativeResize="0"/>
          <p:nvPr/>
        </p:nvPicPr>
        <p:blipFill rotWithShape="1">
          <a:blip r:embed="rId5">
            <a:alphaModFix/>
          </a:blip>
          <a:srcRect b="28876" l="33489" r="27190" t="0"/>
          <a:stretch/>
        </p:blipFill>
        <p:spPr>
          <a:xfrm>
            <a:off x="8609425" y="2437000"/>
            <a:ext cx="1211950" cy="1644238"/>
          </a:xfrm>
          <a:prstGeom prst="rect">
            <a:avLst/>
          </a:prstGeom>
          <a:noFill/>
          <a:ln>
            <a:noFill/>
          </a:ln>
        </p:spPr>
      </p:pic>
      <p:pic>
        <p:nvPicPr>
          <p:cNvPr id="79" name="Google Shape;79;p10"/>
          <p:cNvPicPr preferRelativeResize="0"/>
          <p:nvPr/>
        </p:nvPicPr>
        <p:blipFill rotWithShape="1">
          <a:blip r:embed="rId6">
            <a:alphaModFix/>
          </a:blip>
          <a:srcRect b="35171" l="21214" r="16646" t="3004"/>
          <a:stretch/>
        </p:blipFill>
        <p:spPr>
          <a:xfrm>
            <a:off x="2667301" y="4436059"/>
            <a:ext cx="1212001" cy="1609590"/>
          </a:xfrm>
          <a:prstGeom prst="rect">
            <a:avLst/>
          </a:prstGeom>
          <a:noFill/>
          <a:ln>
            <a:noFill/>
          </a:ln>
        </p:spPr>
      </p:pic>
      <p:cxnSp>
        <p:nvCxnSpPr>
          <p:cNvPr id="80" name="Google Shape;80;p10"/>
          <p:cNvCxnSpPr>
            <a:stCxn id="77" idx="2"/>
            <a:endCxn id="76" idx="3"/>
          </p:cNvCxnSpPr>
          <p:nvPr/>
        </p:nvCxnSpPr>
        <p:spPr>
          <a:xfrm rot="5400000">
            <a:off x="4217812" y="1508388"/>
            <a:ext cx="1115400" cy="2385900"/>
          </a:xfrm>
          <a:prstGeom prst="bentConnector2">
            <a:avLst/>
          </a:prstGeom>
          <a:noFill/>
          <a:ln cap="flat" cmpd="sng" w="28575">
            <a:solidFill>
              <a:srgbClr val="1F497D"/>
            </a:solidFill>
            <a:prstDash val="solid"/>
            <a:round/>
            <a:headEnd len="med" w="med" type="none"/>
            <a:tailEnd len="med" w="med" type="none"/>
          </a:ln>
        </p:spPr>
      </p:cxnSp>
      <p:cxnSp>
        <p:nvCxnSpPr>
          <p:cNvPr id="81" name="Google Shape;81;p10"/>
          <p:cNvCxnSpPr>
            <a:stCxn id="77" idx="2"/>
            <a:endCxn id="78" idx="1"/>
          </p:cNvCxnSpPr>
          <p:nvPr/>
        </p:nvCxnSpPr>
        <p:spPr>
          <a:xfrm flipH="1" rot="-5400000">
            <a:off x="6731212" y="1380888"/>
            <a:ext cx="1115400" cy="2640900"/>
          </a:xfrm>
          <a:prstGeom prst="bentConnector2">
            <a:avLst/>
          </a:prstGeom>
          <a:noFill/>
          <a:ln cap="flat" cmpd="sng" w="28575">
            <a:solidFill>
              <a:srgbClr val="1F497D"/>
            </a:solidFill>
            <a:prstDash val="solid"/>
            <a:round/>
            <a:headEnd len="med" w="med" type="none"/>
            <a:tailEnd len="med" w="med" type="none"/>
          </a:ln>
        </p:spPr>
      </p:cxnSp>
      <p:sp>
        <p:nvSpPr>
          <p:cNvPr id="82" name="Google Shape;82;p10"/>
          <p:cNvSpPr/>
          <p:nvPr/>
        </p:nvSpPr>
        <p:spPr>
          <a:xfrm>
            <a:off x="8761800" y="4640100"/>
            <a:ext cx="915600" cy="12015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10"/>
          <p:cNvCxnSpPr>
            <a:stCxn id="84" idx="2"/>
            <a:endCxn id="79" idx="0"/>
          </p:cNvCxnSpPr>
          <p:nvPr/>
        </p:nvCxnSpPr>
        <p:spPr>
          <a:xfrm flipH="1" rot="-5400000">
            <a:off x="3082350" y="4244925"/>
            <a:ext cx="381900" cy="600"/>
          </a:xfrm>
          <a:prstGeom prst="bentConnector3">
            <a:avLst>
              <a:gd fmla="val 49985" name="adj1"/>
            </a:avLst>
          </a:prstGeom>
          <a:noFill/>
          <a:ln cap="flat" cmpd="sng" w="28575">
            <a:solidFill>
              <a:srgbClr val="1F497D"/>
            </a:solidFill>
            <a:prstDash val="solid"/>
            <a:round/>
            <a:headEnd len="med" w="med" type="none"/>
            <a:tailEnd len="med" w="med" type="none"/>
          </a:ln>
        </p:spPr>
      </p:cxnSp>
      <p:cxnSp>
        <p:nvCxnSpPr>
          <p:cNvPr id="85" name="Google Shape;85;p10"/>
          <p:cNvCxnSpPr>
            <a:stCxn id="78" idx="2"/>
            <a:endCxn id="82" idx="0"/>
          </p:cNvCxnSpPr>
          <p:nvPr/>
        </p:nvCxnSpPr>
        <p:spPr>
          <a:xfrm flipH="1" rot="-5400000">
            <a:off x="8938050" y="4358589"/>
            <a:ext cx="558900" cy="4200"/>
          </a:xfrm>
          <a:prstGeom prst="bentConnector3">
            <a:avLst>
              <a:gd fmla="val 49997" name="adj1"/>
            </a:avLst>
          </a:prstGeom>
          <a:noFill/>
          <a:ln cap="flat" cmpd="sng" w="28575">
            <a:solidFill>
              <a:srgbClr val="1F497D"/>
            </a:solidFill>
            <a:prstDash val="solid"/>
            <a:round/>
            <a:headEnd len="med" w="med" type="none"/>
            <a:tailEnd len="med" w="med" type="none"/>
          </a:ln>
        </p:spPr>
      </p:cxnSp>
      <p:sp>
        <p:nvSpPr>
          <p:cNvPr id="86" name="Google Shape;86;p10"/>
          <p:cNvSpPr txBox="1"/>
          <p:nvPr/>
        </p:nvSpPr>
        <p:spPr>
          <a:xfrm>
            <a:off x="9783300" y="4576825"/>
            <a:ext cx="2103900" cy="548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US">
                <a:latin typeface="Tahoma"/>
                <a:ea typeface="Tahoma"/>
                <a:cs typeface="Tahoma"/>
                <a:sym typeface="Tahoma"/>
              </a:rPr>
              <a:t>Test Group/Outreach</a:t>
            </a:r>
            <a:endParaRPr b="1" i="0" sz="1400" u="none" cap="none" strike="noStrike">
              <a:solidFill>
                <a:srgbClr val="000000"/>
              </a:solidFill>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Morgan</a:t>
            </a:r>
            <a:endParaRPr sz="1600">
              <a:latin typeface="Tahoma"/>
              <a:ea typeface="Tahoma"/>
              <a:cs typeface="Tahoma"/>
              <a:sym typeface="Tahoma"/>
            </a:endParaRPr>
          </a:p>
          <a:p>
            <a:pPr indent="0" lvl="0" marL="0" marR="0" rtl="0" algn="ctr">
              <a:lnSpc>
                <a:spcPct val="100000"/>
              </a:lnSpc>
              <a:spcBef>
                <a:spcPts val="0"/>
              </a:spcBef>
              <a:spcAft>
                <a:spcPts val="0"/>
              </a:spcAft>
              <a:buClr>
                <a:srgbClr val="000000"/>
              </a:buClr>
              <a:buSzPts val="1600"/>
              <a:buFont typeface="Arial"/>
              <a:buNone/>
            </a:pPr>
            <a:r>
              <a:rPr lang="en-US" sz="1600">
                <a:latin typeface="Tahoma"/>
                <a:ea typeface="Tahoma"/>
                <a:cs typeface="Tahoma"/>
                <a:sym typeface="Tahoma"/>
              </a:rPr>
              <a:t>Peterson</a:t>
            </a:r>
            <a:endParaRPr sz="1600">
              <a:latin typeface="Tahoma"/>
              <a:ea typeface="Tahoma"/>
              <a:cs typeface="Tahoma"/>
              <a:sym typeface="Tahoma"/>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Tahoma"/>
                <a:ea typeface="Tahoma"/>
                <a:cs typeface="Tahoma"/>
                <a:sym typeface="Tahoma"/>
              </a:rPr>
              <a:t>1</a:t>
            </a:r>
            <a:r>
              <a:rPr lang="en-US">
                <a:latin typeface="Tahoma"/>
                <a:ea typeface="Tahoma"/>
                <a:cs typeface="Tahoma"/>
                <a:sym typeface="Tahoma"/>
              </a:rPr>
              <a:t>1</a:t>
            </a:r>
            <a:r>
              <a:rPr b="0" i="0" lang="en-US" sz="1400" u="none" cap="none" strike="noStrike">
                <a:solidFill>
                  <a:srgbClr val="000000"/>
                </a:solidFill>
                <a:latin typeface="Tahoma"/>
                <a:ea typeface="Tahoma"/>
                <a:cs typeface="Tahoma"/>
                <a:sym typeface="Tahoma"/>
              </a:rPr>
              <a:t>th Grade</a:t>
            </a:r>
            <a:endParaRPr b="0" i="0" sz="1400" u="none" cap="none" strike="noStrike">
              <a:solidFill>
                <a:srgbClr val="000000"/>
              </a:solidFill>
              <a:latin typeface="Tahoma"/>
              <a:ea typeface="Tahoma"/>
              <a:cs typeface="Tahoma"/>
              <a:sym typeface="Tahoma"/>
            </a:endParaRPr>
          </a:p>
        </p:txBody>
      </p:sp>
      <p:pic>
        <p:nvPicPr>
          <p:cNvPr id="87" name="Google Shape;87;p10"/>
          <p:cNvPicPr preferRelativeResize="0"/>
          <p:nvPr/>
        </p:nvPicPr>
        <p:blipFill rotWithShape="1">
          <a:blip r:embed="rId7">
            <a:alphaModFix/>
          </a:blip>
          <a:srcRect b="27093" l="19438" r="19432" t="5742"/>
          <a:stretch/>
        </p:blipFill>
        <p:spPr>
          <a:xfrm>
            <a:off x="5382359" y="553347"/>
            <a:ext cx="1172214" cy="1590301"/>
          </a:xfrm>
          <a:prstGeom prst="rect">
            <a:avLst/>
          </a:prstGeom>
          <a:noFill/>
          <a:ln>
            <a:noFill/>
          </a:ln>
        </p:spPr>
      </p:pic>
      <p:pic>
        <p:nvPicPr>
          <p:cNvPr id="88" name="Google Shape;88;p10"/>
          <p:cNvPicPr preferRelativeResize="0"/>
          <p:nvPr/>
        </p:nvPicPr>
        <p:blipFill rotWithShape="1">
          <a:blip r:embed="rId4">
            <a:alphaModFix/>
          </a:blip>
          <a:srcRect b="26763" l="37153" r="37153" t="26763"/>
          <a:stretch/>
        </p:blipFill>
        <p:spPr>
          <a:xfrm>
            <a:off x="5382350" y="3859879"/>
            <a:ext cx="1172225" cy="1590300"/>
          </a:xfrm>
          <a:prstGeom prst="rect">
            <a:avLst/>
          </a:prstGeom>
          <a:noFill/>
          <a:ln>
            <a:noFill/>
          </a:ln>
        </p:spPr>
      </p:pic>
      <p:pic>
        <p:nvPicPr>
          <p:cNvPr id="89" name="Google Shape;89;p10"/>
          <p:cNvPicPr preferRelativeResize="0"/>
          <p:nvPr/>
        </p:nvPicPr>
        <p:blipFill rotWithShape="1">
          <a:blip r:embed="rId3">
            <a:alphaModFix/>
          </a:blip>
          <a:srcRect b="28794" l="33994" r="33991" t="13291"/>
          <a:stretch/>
        </p:blipFill>
        <p:spPr>
          <a:xfrm>
            <a:off x="8609403" y="4418695"/>
            <a:ext cx="1212000" cy="1644306"/>
          </a:xfrm>
          <a:prstGeom prst="rect">
            <a:avLst/>
          </a:prstGeom>
          <a:noFill/>
          <a:ln>
            <a:noFill/>
          </a:ln>
        </p:spPr>
      </p:pic>
      <p:sp>
        <p:nvSpPr>
          <p:cNvPr id="84" name="Google Shape;84;p10"/>
          <p:cNvSpPr/>
          <p:nvPr/>
        </p:nvSpPr>
        <p:spPr>
          <a:xfrm>
            <a:off x="2667000" y="2463975"/>
            <a:ext cx="1212000" cy="1590300"/>
          </a:xfrm>
          <a:prstGeom prst="rect">
            <a:avLst/>
          </a:prstGeom>
          <a:solidFill>
            <a:srgbClr val="EEECE1"/>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0"/>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 name="Google Shape;91;p10"/>
          <p:cNvPicPr preferRelativeResize="0"/>
          <p:nvPr/>
        </p:nvPicPr>
        <p:blipFill rotWithShape="1">
          <a:blip r:embed="rId8">
            <a:alphaModFix/>
          </a:blip>
          <a:srcRect b="0" l="0" r="0" t="0"/>
          <a:stretch/>
        </p:blipFill>
        <p:spPr>
          <a:xfrm>
            <a:off x="364450" y="0"/>
            <a:ext cx="707015" cy="1325575"/>
          </a:xfrm>
          <a:prstGeom prst="rect">
            <a:avLst/>
          </a:prstGeom>
          <a:noFill/>
          <a:ln>
            <a:noFill/>
          </a:ln>
        </p:spPr>
      </p:pic>
      <p:sp>
        <p:nvSpPr>
          <p:cNvPr id="92" name="Google Shape;92;p10"/>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10"/>
          <p:cNvPicPr preferRelativeResize="0"/>
          <p:nvPr/>
        </p:nvPicPr>
        <p:blipFill rotWithShape="1">
          <a:blip r:embed="rId9">
            <a:alphaModFix/>
          </a:blip>
          <a:srcRect b="0" l="-390" r="390" t="0"/>
          <a:stretch/>
        </p:blipFill>
        <p:spPr>
          <a:xfrm>
            <a:off x="10471600" y="105075"/>
            <a:ext cx="1674099" cy="1115425"/>
          </a:xfrm>
          <a:prstGeom prst="rect">
            <a:avLst/>
          </a:prstGeom>
          <a:noFill/>
          <a:ln>
            <a:noFill/>
          </a:ln>
        </p:spPr>
      </p:pic>
      <p:pic>
        <p:nvPicPr>
          <p:cNvPr id="94" name="Google Shape;94;p10"/>
          <p:cNvPicPr preferRelativeResize="0"/>
          <p:nvPr/>
        </p:nvPicPr>
        <p:blipFill>
          <a:blip r:embed="rId10">
            <a:alphaModFix/>
          </a:blip>
          <a:stretch>
            <a:fillRect/>
          </a:stretch>
        </p:blipFill>
        <p:spPr>
          <a:xfrm>
            <a:off x="2667025" y="2438763"/>
            <a:ext cx="1211950" cy="1640723"/>
          </a:xfrm>
          <a:prstGeom prst="rect">
            <a:avLst/>
          </a:prstGeom>
          <a:noFill/>
          <a:ln>
            <a:noFill/>
          </a:ln>
        </p:spPr>
      </p:pic>
      <p:cxnSp>
        <p:nvCxnSpPr>
          <p:cNvPr id="95" name="Google Shape;95;p10"/>
          <p:cNvCxnSpPr>
            <a:stCxn id="87" idx="2"/>
            <a:endCxn id="88" idx="0"/>
          </p:cNvCxnSpPr>
          <p:nvPr/>
        </p:nvCxnSpPr>
        <p:spPr>
          <a:xfrm>
            <a:off x="5968466" y="2143648"/>
            <a:ext cx="0" cy="17163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8"/>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8"/>
          <p:cNvSpPr txBox="1"/>
          <p:nvPr>
            <p:ph type="title"/>
          </p:nvPr>
        </p:nvSpPr>
        <p:spPr>
          <a:xfrm>
            <a:off x="1894572" y="300755"/>
            <a:ext cx="84030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Data Packet</a:t>
            </a:r>
            <a:endParaRPr/>
          </a:p>
        </p:txBody>
      </p:sp>
      <p:sp>
        <p:nvSpPr>
          <p:cNvPr id="322" name="Google Shape;322;p28"/>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23" name="Google Shape;323;p28"/>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4" name="Google Shape;324;p28"/>
          <p:cNvPicPr preferRelativeResize="0"/>
          <p:nvPr/>
        </p:nvPicPr>
        <p:blipFill rotWithShape="1">
          <a:blip r:embed="rId3">
            <a:alphaModFix/>
          </a:blip>
          <a:srcRect b="0" l="-390" r="390" t="0"/>
          <a:stretch/>
        </p:blipFill>
        <p:spPr>
          <a:xfrm>
            <a:off x="10471600" y="105050"/>
            <a:ext cx="1674099" cy="1115425"/>
          </a:xfrm>
          <a:prstGeom prst="rect">
            <a:avLst/>
          </a:prstGeom>
          <a:noFill/>
          <a:ln>
            <a:noFill/>
          </a:ln>
        </p:spPr>
      </p:pic>
      <p:pic>
        <p:nvPicPr>
          <p:cNvPr id="325" name="Google Shape;325;p28"/>
          <p:cNvPicPr preferRelativeResize="0"/>
          <p:nvPr/>
        </p:nvPicPr>
        <p:blipFill rotWithShape="1">
          <a:blip r:embed="rId4">
            <a:alphaModFix/>
          </a:blip>
          <a:srcRect b="0" l="0" r="0" t="0"/>
          <a:stretch/>
        </p:blipFill>
        <p:spPr>
          <a:xfrm>
            <a:off x="364450" y="0"/>
            <a:ext cx="707015" cy="1325575"/>
          </a:xfrm>
          <a:prstGeom prst="rect">
            <a:avLst/>
          </a:prstGeom>
          <a:noFill/>
          <a:ln>
            <a:noFill/>
          </a:ln>
        </p:spPr>
      </p:pic>
      <p:pic>
        <p:nvPicPr>
          <p:cNvPr id="326" name="Google Shape;326;p28"/>
          <p:cNvPicPr preferRelativeResize="0"/>
          <p:nvPr/>
        </p:nvPicPr>
        <p:blipFill rotWithShape="1">
          <a:blip r:embed="rId5">
            <a:alphaModFix/>
          </a:blip>
          <a:srcRect b="61067" l="218" r="73475" t="9902"/>
          <a:stretch/>
        </p:blipFill>
        <p:spPr>
          <a:xfrm>
            <a:off x="5130075" y="2200250"/>
            <a:ext cx="6881323" cy="4096751"/>
          </a:xfrm>
          <a:prstGeom prst="rect">
            <a:avLst/>
          </a:prstGeom>
          <a:noFill/>
          <a:ln>
            <a:noFill/>
          </a:ln>
        </p:spPr>
      </p:pic>
      <p:sp>
        <p:nvSpPr>
          <p:cNvPr id="327" name="Google Shape;327;p28"/>
          <p:cNvSpPr txBox="1"/>
          <p:nvPr/>
        </p:nvSpPr>
        <p:spPr>
          <a:xfrm>
            <a:off x="6462300" y="1731438"/>
            <a:ext cx="4459500" cy="2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000">
                <a:latin typeface="Tahoma"/>
                <a:ea typeface="Tahoma"/>
                <a:cs typeface="Tahoma"/>
                <a:sym typeface="Tahoma"/>
              </a:rPr>
              <a:t>JSON Packet</a:t>
            </a:r>
            <a:endParaRPr b="1" sz="2000">
              <a:latin typeface="Tahoma"/>
              <a:ea typeface="Tahoma"/>
              <a:cs typeface="Tahoma"/>
              <a:sym typeface="Tahoma"/>
            </a:endParaRPr>
          </a:p>
        </p:txBody>
      </p:sp>
      <p:sp>
        <p:nvSpPr>
          <p:cNvPr id="328" name="Google Shape;328;p28"/>
          <p:cNvSpPr txBox="1"/>
          <p:nvPr/>
        </p:nvSpPr>
        <p:spPr>
          <a:xfrm>
            <a:off x="229225" y="1912075"/>
            <a:ext cx="4696200" cy="4673100"/>
          </a:xfrm>
          <a:prstGeom prst="rect">
            <a:avLst/>
          </a:prstGeom>
          <a:noFill/>
          <a:ln>
            <a:noFill/>
          </a:ln>
        </p:spPr>
        <p:txBody>
          <a:bodyPr anchorCtr="0" anchor="t" bIns="45700" lIns="91425" spcFirstLastPara="1" rIns="91425" wrap="square" tIns="45700">
            <a:noAutofit/>
          </a:bodyPr>
          <a:lstStyle/>
          <a:p>
            <a:pPr indent="-387350" lvl="0" marL="457200" rtl="0" algn="l">
              <a:spcBef>
                <a:spcPts val="480"/>
              </a:spcBef>
              <a:spcAft>
                <a:spcPts val="0"/>
              </a:spcAft>
              <a:buClr>
                <a:srgbClr val="000000"/>
              </a:buClr>
              <a:buSzPts val="2500"/>
              <a:buChar char="•"/>
            </a:pPr>
            <a:r>
              <a:rPr lang="en-US" sz="2500">
                <a:solidFill>
                  <a:srgbClr val="000000"/>
                </a:solidFill>
                <a:latin typeface="Tahoma"/>
                <a:ea typeface="Tahoma"/>
                <a:cs typeface="Tahoma"/>
                <a:sym typeface="Tahoma"/>
              </a:rPr>
              <a:t>Shown is a</a:t>
            </a:r>
            <a:r>
              <a:rPr lang="en-US" sz="2500">
                <a:latin typeface="Tahoma"/>
                <a:ea typeface="Tahoma"/>
                <a:cs typeface="Tahoma"/>
                <a:sym typeface="Tahoma"/>
              </a:rPr>
              <a:t>n example of a JSON packet</a:t>
            </a:r>
            <a:endParaRPr sz="2500">
              <a:solidFill>
                <a:srgbClr val="000000"/>
              </a:solidFill>
              <a:latin typeface="Tahoma"/>
              <a:ea typeface="Tahoma"/>
              <a:cs typeface="Tahoma"/>
              <a:sym typeface="Tahoma"/>
            </a:endParaRPr>
          </a:p>
          <a:p>
            <a:pPr indent="0" lvl="0" marL="914400" rtl="0" algn="l">
              <a:spcBef>
                <a:spcPts val="480"/>
              </a:spcBef>
              <a:spcAft>
                <a:spcPts val="0"/>
              </a:spcAft>
              <a:buNone/>
            </a:pPr>
            <a:r>
              <a:t/>
            </a:r>
            <a:endParaRPr sz="800">
              <a:latin typeface="Tahoma"/>
              <a:ea typeface="Tahoma"/>
              <a:cs typeface="Tahoma"/>
              <a:sym typeface="Tahoma"/>
            </a:endParaRPr>
          </a:p>
          <a:p>
            <a:pPr indent="-342900" lvl="1" marL="1371600" rtl="0" algn="l">
              <a:spcBef>
                <a:spcPts val="480"/>
              </a:spcBef>
              <a:spcAft>
                <a:spcPts val="0"/>
              </a:spcAft>
              <a:buClr>
                <a:srgbClr val="000000"/>
              </a:buClr>
              <a:buSzPts val="1800"/>
              <a:buChar char="–"/>
            </a:pPr>
            <a:r>
              <a:rPr lang="en-US" sz="1800">
                <a:latin typeface="Tahoma"/>
                <a:ea typeface="Tahoma"/>
                <a:cs typeface="Tahoma"/>
                <a:sym typeface="Tahoma"/>
              </a:rPr>
              <a:t>Approximately 500 bytes each</a:t>
            </a:r>
            <a:endParaRPr sz="1800">
              <a:latin typeface="Tahoma"/>
              <a:ea typeface="Tahoma"/>
              <a:cs typeface="Tahoma"/>
              <a:sym typeface="Tahoma"/>
            </a:endParaRPr>
          </a:p>
          <a:p>
            <a:pPr indent="-342900" lvl="1" marL="1371600" rtl="0" algn="l">
              <a:spcBef>
                <a:spcPts val="0"/>
              </a:spcBef>
              <a:spcAft>
                <a:spcPts val="0"/>
              </a:spcAft>
              <a:buClr>
                <a:srgbClr val="000000"/>
              </a:buClr>
              <a:buSzPts val="1800"/>
              <a:buFont typeface="Tahoma"/>
              <a:buChar char="–"/>
            </a:pPr>
            <a:r>
              <a:rPr lang="en-US" sz="1800">
                <a:latin typeface="Tahoma"/>
                <a:ea typeface="Tahoma"/>
                <a:cs typeface="Tahoma"/>
                <a:sym typeface="Tahoma"/>
              </a:rPr>
              <a:t>Total data rate of ≤ 0.5 kBps</a:t>
            </a:r>
            <a:endParaRPr sz="1800">
              <a:latin typeface="Tahoma"/>
              <a:ea typeface="Tahoma"/>
              <a:cs typeface="Tahoma"/>
              <a:sym typeface="Tahoma"/>
            </a:endParaRPr>
          </a:p>
          <a:p>
            <a:pPr indent="-336550" lvl="1" marL="1371600" rtl="0" algn="l">
              <a:spcBef>
                <a:spcPts val="0"/>
              </a:spcBef>
              <a:spcAft>
                <a:spcPts val="0"/>
              </a:spcAft>
              <a:buClr>
                <a:srgbClr val="000000"/>
              </a:buClr>
              <a:buSzPts val="1700"/>
              <a:buFont typeface="Tahoma"/>
              <a:buChar char="–"/>
            </a:pPr>
            <a:r>
              <a:rPr lang="en-US" sz="1800">
                <a:latin typeface="Tahoma"/>
                <a:ea typeface="Tahoma"/>
                <a:cs typeface="Tahoma"/>
                <a:sym typeface="Tahoma"/>
              </a:rPr>
              <a:t>Shows particle concentrations and size</a:t>
            </a:r>
            <a:endParaRPr sz="1800">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9"/>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Tahoma"/>
              <a:buNone/>
            </a:pPr>
            <a:r>
              <a:rPr lang="en-US"/>
              <a:t>Testing</a:t>
            </a:r>
            <a:endParaRPr/>
          </a:p>
        </p:txBody>
      </p:sp>
      <p:sp>
        <p:nvSpPr>
          <p:cNvPr id="334" name="Google Shape;334;p29"/>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0"/>
          <p:cNvSpPr txBox="1"/>
          <p:nvPr>
            <p:ph type="title"/>
          </p:nvPr>
        </p:nvSpPr>
        <p:spPr>
          <a:xfrm>
            <a:off x="1894572" y="300755"/>
            <a:ext cx="8403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Testable Requirements</a:t>
            </a:r>
            <a:endParaRPr/>
          </a:p>
        </p:txBody>
      </p:sp>
      <p:sp>
        <p:nvSpPr>
          <p:cNvPr id="340" name="Google Shape;340;p3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41" name="Google Shape;341;p30"/>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2" name="Google Shape;342;p30"/>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343" name="Google Shape;343;p30"/>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30"/>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graphicFrame>
        <p:nvGraphicFramePr>
          <p:cNvPr id="345" name="Google Shape;345;p30"/>
          <p:cNvGraphicFramePr/>
          <p:nvPr/>
        </p:nvGraphicFramePr>
        <p:xfrm>
          <a:off x="2445625" y="1626450"/>
          <a:ext cx="3000000" cy="3000000"/>
        </p:xfrm>
        <a:graphic>
          <a:graphicData uri="http://schemas.openxmlformats.org/drawingml/2006/table">
            <a:tbl>
              <a:tblPr bandRow="1" firstRow="1">
                <a:noFill/>
                <a:tableStyleId>{B9819D66-282E-40B9-8AD2-8D6912502A1A}</a:tableStyleId>
              </a:tblPr>
              <a:tblGrid>
                <a:gridCol w="2745700"/>
              </a:tblGrid>
              <a:tr h="639550">
                <a:tc>
                  <a:txBody>
                    <a:bodyPr/>
                    <a:lstStyle/>
                    <a:p>
                      <a:pPr indent="0" lvl="0" marL="0" marR="0" rtl="0" algn="ctr">
                        <a:spcBef>
                          <a:spcPts val="0"/>
                        </a:spcBef>
                        <a:spcAft>
                          <a:spcPts val="0"/>
                        </a:spcAft>
                        <a:buNone/>
                      </a:pPr>
                      <a:r>
                        <a:rPr lang="en-US" sz="1800">
                          <a:latin typeface="Tahoma"/>
                          <a:ea typeface="Tahoma"/>
                          <a:cs typeface="Tahoma"/>
                          <a:sym typeface="Tahoma"/>
                        </a:rPr>
                        <a:t>Functional Requirements</a:t>
                      </a:r>
                      <a:endParaRPr>
                        <a:latin typeface="Tahoma"/>
                        <a:ea typeface="Tahoma"/>
                        <a:cs typeface="Tahoma"/>
                        <a:sym typeface="Tahoma"/>
                      </a:endParaRPr>
                    </a:p>
                  </a:txBody>
                  <a:tcPr marT="45725" marB="45725" marR="91450" marL="91450" anchor="ctr">
                    <a:lnB cap="flat" cmpd="sng" w="12700">
                      <a:solidFill>
                        <a:srgbClr val="FFFFFF"/>
                      </a:solidFill>
                      <a:prstDash val="solid"/>
                      <a:round/>
                      <a:headEnd len="sm" w="sm" type="none"/>
                      <a:tailEnd len="sm" w="sm" type="none"/>
                    </a:lnB>
                  </a:tcPr>
                </a:tc>
              </a:tr>
              <a:tr h="787050">
                <a:tc>
                  <a:txBody>
                    <a:bodyPr/>
                    <a:lstStyle/>
                    <a:p>
                      <a:pPr indent="0" lvl="0" marL="0" marR="0" rtl="0" algn="ctr">
                        <a:spcBef>
                          <a:spcPts val="0"/>
                        </a:spcBef>
                        <a:spcAft>
                          <a:spcPts val="0"/>
                        </a:spcAft>
                        <a:buNone/>
                      </a:pPr>
                      <a:r>
                        <a:rPr lang="en-US" sz="1600">
                          <a:latin typeface="Tahoma"/>
                          <a:ea typeface="Tahoma"/>
                          <a:cs typeface="Tahoma"/>
                          <a:sym typeface="Tahoma"/>
                        </a:rPr>
                        <a:t>Take </a:t>
                      </a:r>
                      <a:r>
                        <a:rPr lang="en-US" sz="1600">
                          <a:latin typeface="Tahoma"/>
                          <a:ea typeface="Tahoma"/>
                          <a:cs typeface="Tahoma"/>
                          <a:sym typeface="Tahoma"/>
                        </a:rPr>
                        <a:t>Measurements</a:t>
                      </a:r>
                      <a:endParaRPr sz="1600">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39550">
                <a:tc>
                  <a:txBody>
                    <a:bodyPr/>
                    <a:lstStyle/>
                    <a:p>
                      <a:pPr indent="0" lvl="0" marL="0" marR="0" rtl="0" algn="ctr">
                        <a:spcBef>
                          <a:spcPts val="0"/>
                        </a:spcBef>
                        <a:spcAft>
                          <a:spcPts val="0"/>
                        </a:spcAft>
                        <a:buNone/>
                      </a:pPr>
                      <a:r>
                        <a:rPr lang="en-US" sz="1600">
                          <a:latin typeface="Tahoma"/>
                          <a:ea typeface="Tahoma"/>
                          <a:cs typeface="Tahoma"/>
                          <a:sym typeface="Tahoma"/>
                        </a:rPr>
                        <a:t>Organise Data Packets</a:t>
                      </a:r>
                      <a:endParaRPr sz="1600" u="none" cap="none" strike="noStrike">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39550">
                <a:tc>
                  <a:txBody>
                    <a:bodyPr/>
                    <a:lstStyle/>
                    <a:p>
                      <a:pPr indent="0" lvl="0" marL="0" marR="0" rtl="0" algn="ctr">
                        <a:spcBef>
                          <a:spcPts val="0"/>
                        </a:spcBef>
                        <a:spcAft>
                          <a:spcPts val="0"/>
                        </a:spcAft>
                        <a:buNone/>
                      </a:pPr>
                      <a:r>
                        <a:rPr lang="en-US" sz="1600">
                          <a:latin typeface="Tahoma"/>
                          <a:ea typeface="Tahoma"/>
                          <a:cs typeface="Tahoma"/>
                          <a:sym typeface="Tahoma"/>
                        </a:rPr>
                        <a:t>Send Data</a:t>
                      </a:r>
                      <a:endParaRPr sz="1600" u="none" cap="none" strike="noStrike">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39550">
                <a:tc>
                  <a:txBody>
                    <a:bodyPr/>
                    <a:lstStyle/>
                    <a:p>
                      <a:pPr indent="0" lvl="0" marL="0" marR="0" rtl="0" algn="ctr">
                        <a:spcBef>
                          <a:spcPts val="0"/>
                        </a:spcBef>
                        <a:spcAft>
                          <a:spcPts val="0"/>
                        </a:spcAft>
                        <a:buNone/>
                      </a:pPr>
                      <a:r>
                        <a:rPr lang="en-US" sz="1600">
                          <a:latin typeface="Tahoma"/>
                          <a:ea typeface="Tahoma"/>
                          <a:cs typeface="Tahoma"/>
                          <a:sym typeface="Tahoma"/>
                        </a:rPr>
                        <a:t>Establish Accurate Particulate Count</a:t>
                      </a:r>
                      <a:endParaRPr sz="1600">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39550">
                <a:tc>
                  <a:txBody>
                    <a:bodyPr/>
                    <a:lstStyle/>
                    <a:p>
                      <a:pPr indent="0" lvl="0" marL="0" marR="0" rtl="0" algn="ctr">
                        <a:spcBef>
                          <a:spcPts val="0"/>
                        </a:spcBef>
                        <a:spcAft>
                          <a:spcPts val="0"/>
                        </a:spcAft>
                        <a:buNone/>
                      </a:pPr>
                      <a:r>
                        <a:rPr lang="en-US" sz="1600">
                          <a:latin typeface="Tahoma"/>
                          <a:ea typeface="Tahoma"/>
                          <a:cs typeface="Tahoma"/>
                          <a:sym typeface="Tahoma"/>
                        </a:rPr>
                        <a:t>Handle Program Errors</a:t>
                      </a:r>
                      <a:endParaRPr sz="1600">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39550">
                <a:tc>
                  <a:txBody>
                    <a:bodyPr/>
                    <a:lstStyle/>
                    <a:p>
                      <a:pPr indent="0" lvl="0" marL="0" marR="0" rtl="0" algn="ctr">
                        <a:spcBef>
                          <a:spcPts val="0"/>
                        </a:spcBef>
                        <a:spcAft>
                          <a:spcPts val="0"/>
                        </a:spcAft>
                        <a:buNone/>
                      </a:pPr>
                      <a:r>
                        <a:rPr lang="en-US" sz="1600">
                          <a:latin typeface="Tahoma"/>
                          <a:ea typeface="Tahoma"/>
                          <a:cs typeface="Tahoma"/>
                          <a:sym typeface="Tahoma"/>
                        </a:rPr>
                        <a:t>Resume Operation After Reboot</a:t>
                      </a:r>
                      <a:endParaRPr sz="1600">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graphicFrame>
        <p:nvGraphicFramePr>
          <p:cNvPr id="346" name="Google Shape;346;p30"/>
          <p:cNvGraphicFramePr/>
          <p:nvPr/>
        </p:nvGraphicFramePr>
        <p:xfrm>
          <a:off x="6805275" y="1626450"/>
          <a:ext cx="3000000" cy="3000000"/>
        </p:xfrm>
        <a:graphic>
          <a:graphicData uri="http://schemas.openxmlformats.org/drawingml/2006/table">
            <a:tbl>
              <a:tblPr bandRow="1" firstRow="1">
                <a:noFill/>
                <a:tableStyleId>{B9819D66-282E-40B9-8AD2-8D6912502A1A}</a:tableStyleId>
              </a:tblPr>
              <a:tblGrid>
                <a:gridCol w="2745700"/>
              </a:tblGrid>
              <a:tr h="639550">
                <a:tc>
                  <a:txBody>
                    <a:bodyPr/>
                    <a:lstStyle/>
                    <a:p>
                      <a:pPr indent="0" lvl="0" marL="0" marR="0" rtl="0" algn="ctr">
                        <a:spcBef>
                          <a:spcPts val="0"/>
                        </a:spcBef>
                        <a:spcAft>
                          <a:spcPts val="0"/>
                        </a:spcAft>
                        <a:buNone/>
                      </a:pPr>
                      <a:r>
                        <a:rPr lang="en-US" sz="1800">
                          <a:latin typeface="Tahoma"/>
                          <a:ea typeface="Tahoma"/>
                          <a:cs typeface="Tahoma"/>
                          <a:sym typeface="Tahoma"/>
                        </a:rPr>
                        <a:t>Environmental </a:t>
                      </a:r>
                      <a:r>
                        <a:rPr lang="en-US" sz="1800">
                          <a:latin typeface="Tahoma"/>
                          <a:ea typeface="Tahoma"/>
                          <a:cs typeface="Tahoma"/>
                          <a:sym typeface="Tahoma"/>
                        </a:rPr>
                        <a:t>Requirements</a:t>
                      </a:r>
                      <a:endParaRPr>
                        <a:latin typeface="Tahoma"/>
                        <a:ea typeface="Tahoma"/>
                        <a:cs typeface="Tahoma"/>
                        <a:sym typeface="Tahoma"/>
                      </a:endParaRPr>
                    </a:p>
                  </a:txBody>
                  <a:tcPr marT="45725" marB="45725" marR="91450" marL="91450" anchor="ctr">
                    <a:lnB cap="flat" cmpd="sng" w="12700">
                      <a:solidFill>
                        <a:srgbClr val="FFFFFF"/>
                      </a:solidFill>
                      <a:prstDash val="solid"/>
                      <a:round/>
                      <a:headEnd len="sm" w="sm" type="none"/>
                      <a:tailEnd len="sm" w="sm" type="none"/>
                    </a:lnB>
                  </a:tcPr>
                </a:tc>
              </a:tr>
              <a:tr h="787050">
                <a:tc>
                  <a:txBody>
                    <a:bodyPr/>
                    <a:lstStyle/>
                    <a:p>
                      <a:pPr indent="0" lvl="0" marL="0" marR="0" rtl="0" algn="ctr">
                        <a:spcBef>
                          <a:spcPts val="0"/>
                        </a:spcBef>
                        <a:spcAft>
                          <a:spcPts val="0"/>
                        </a:spcAft>
                        <a:buNone/>
                      </a:pPr>
                      <a:r>
                        <a:rPr lang="en-US" sz="1600">
                          <a:latin typeface="Tahoma"/>
                          <a:ea typeface="Tahoma"/>
                          <a:cs typeface="Tahoma"/>
                          <a:sym typeface="Tahoma"/>
                        </a:rPr>
                        <a:t>Take Measurements</a:t>
                      </a:r>
                      <a:endParaRPr sz="1600">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39550">
                <a:tc>
                  <a:txBody>
                    <a:bodyPr/>
                    <a:lstStyle/>
                    <a:p>
                      <a:pPr indent="0" lvl="0" marL="0" rtl="0" algn="ctr">
                        <a:spcBef>
                          <a:spcPts val="0"/>
                        </a:spcBef>
                        <a:spcAft>
                          <a:spcPts val="0"/>
                        </a:spcAft>
                        <a:buNone/>
                      </a:pPr>
                      <a:r>
                        <a:rPr lang="en-US" sz="1600">
                          <a:solidFill>
                            <a:schemeClr val="dk1"/>
                          </a:solidFill>
                          <a:latin typeface="Tahoma"/>
                          <a:ea typeface="Tahoma"/>
                          <a:cs typeface="Tahoma"/>
                          <a:sym typeface="Tahoma"/>
                        </a:rPr>
                        <a:t>Survive Hot Environment</a:t>
                      </a:r>
                      <a:endParaRPr sz="1600">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39550">
                <a:tc>
                  <a:txBody>
                    <a:bodyPr/>
                    <a:lstStyle/>
                    <a:p>
                      <a:pPr indent="0" lvl="0" marL="0" rtl="0" algn="ctr">
                        <a:spcBef>
                          <a:spcPts val="0"/>
                        </a:spcBef>
                        <a:spcAft>
                          <a:spcPts val="0"/>
                        </a:spcAft>
                        <a:buNone/>
                      </a:pPr>
                      <a:r>
                        <a:rPr lang="en-US" sz="1600">
                          <a:solidFill>
                            <a:schemeClr val="dk1"/>
                          </a:solidFill>
                          <a:latin typeface="Tahoma"/>
                          <a:ea typeface="Tahoma"/>
                          <a:cs typeface="Tahoma"/>
                          <a:sym typeface="Tahoma"/>
                        </a:rPr>
                        <a:t>Survive Cold Environment</a:t>
                      </a:r>
                      <a:endParaRPr sz="1600">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39550">
                <a:tc>
                  <a:txBody>
                    <a:bodyPr/>
                    <a:lstStyle/>
                    <a:p>
                      <a:pPr indent="0" lvl="0" marL="0" marR="0" rtl="0" algn="ctr">
                        <a:spcBef>
                          <a:spcPts val="0"/>
                        </a:spcBef>
                        <a:spcAft>
                          <a:spcPts val="0"/>
                        </a:spcAft>
                        <a:buNone/>
                      </a:pPr>
                      <a:r>
                        <a:rPr lang="en-US" sz="1600">
                          <a:latin typeface="Tahoma"/>
                          <a:ea typeface="Tahoma"/>
                          <a:cs typeface="Tahoma"/>
                          <a:sym typeface="Tahoma"/>
                        </a:rPr>
                        <a:t>Survive Extreme Pressures</a:t>
                      </a:r>
                      <a:endParaRPr sz="1600">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39550">
                <a:tc>
                  <a:txBody>
                    <a:bodyPr/>
                    <a:lstStyle/>
                    <a:p>
                      <a:pPr indent="0" lvl="0" marL="0" rtl="0" algn="ctr">
                        <a:spcBef>
                          <a:spcPts val="0"/>
                        </a:spcBef>
                        <a:spcAft>
                          <a:spcPts val="0"/>
                        </a:spcAft>
                        <a:buNone/>
                      </a:pPr>
                      <a:r>
                        <a:rPr lang="en-US" sz="1600">
                          <a:solidFill>
                            <a:schemeClr val="dk1"/>
                          </a:solidFill>
                          <a:latin typeface="Tahoma"/>
                          <a:ea typeface="Tahoma"/>
                          <a:cs typeface="Tahoma"/>
                          <a:sym typeface="Tahoma"/>
                        </a:rPr>
                        <a:t>Survive Random Vibrations</a:t>
                      </a:r>
                      <a:endParaRPr sz="1600">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r h="639550">
                <a:tc>
                  <a:txBody>
                    <a:bodyPr/>
                    <a:lstStyle/>
                    <a:p>
                      <a:pPr indent="0" lvl="0" marL="0" rtl="0" algn="ctr">
                        <a:spcBef>
                          <a:spcPts val="0"/>
                        </a:spcBef>
                        <a:spcAft>
                          <a:spcPts val="0"/>
                        </a:spcAft>
                        <a:buNone/>
                      </a:pPr>
                      <a:r>
                        <a:rPr lang="en-US" sz="1600">
                          <a:solidFill>
                            <a:schemeClr val="dk1"/>
                          </a:solidFill>
                          <a:latin typeface="Tahoma"/>
                          <a:ea typeface="Tahoma"/>
                          <a:cs typeface="Tahoma"/>
                          <a:sym typeface="Tahoma"/>
                        </a:rPr>
                        <a:t>Maintain Structural Integrity</a:t>
                      </a:r>
                      <a:endParaRPr sz="1600">
                        <a:latin typeface="Tahoma"/>
                        <a:ea typeface="Tahoma"/>
                        <a:cs typeface="Tahoma"/>
                        <a:sym typeface="Tahoma"/>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1"/>
          <p:cNvSpPr txBox="1"/>
          <p:nvPr>
            <p:ph type="title"/>
          </p:nvPr>
        </p:nvSpPr>
        <p:spPr>
          <a:xfrm>
            <a:off x="1894572" y="300755"/>
            <a:ext cx="8403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Functional</a:t>
            </a:r>
            <a:r>
              <a:rPr lang="en-US"/>
              <a:t> Test Plan</a:t>
            </a:r>
            <a:endParaRPr/>
          </a:p>
        </p:txBody>
      </p:sp>
      <p:sp>
        <p:nvSpPr>
          <p:cNvPr id="352" name="Google Shape;352;p3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3" name="Google Shape;353;p31"/>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31"/>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355" name="Google Shape;355;p31"/>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31"/>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graphicFrame>
        <p:nvGraphicFramePr>
          <p:cNvPr id="357" name="Google Shape;357;p31"/>
          <p:cNvGraphicFramePr/>
          <p:nvPr/>
        </p:nvGraphicFramePr>
        <p:xfrm>
          <a:off x="1113313" y="1492725"/>
          <a:ext cx="3000000" cy="3000000"/>
        </p:xfrm>
        <a:graphic>
          <a:graphicData uri="http://schemas.openxmlformats.org/drawingml/2006/table">
            <a:tbl>
              <a:tblPr bandRow="1" firstRow="1">
                <a:noFill/>
                <a:tableStyleId>{B9819D66-282E-40B9-8AD2-8D6912502A1A}</a:tableStyleId>
              </a:tblPr>
              <a:tblGrid>
                <a:gridCol w="2491350"/>
                <a:gridCol w="2766200"/>
                <a:gridCol w="2216450"/>
                <a:gridCol w="2491350"/>
              </a:tblGrid>
              <a:tr h="1020975">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Functional Test</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Requirement</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Status</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latin typeface="Tahoma"/>
                          <a:ea typeface="Tahoma"/>
                          <a:cs typeface="Tahoma"/>
                          <a:sym typeface="Tahoma"/>
                        </a:rPr>
                        <a:t>Comments</a:t>
                      </a:r>
                      <a:endParaRPr>
                        <a:latin typeface="Tahoma"/>
                        <a:ea typeface="Tahoma"/>
                        <a:cs typeface="Tahoma"/>
                        <a:sym typeface="Tahoma"/>
                      </a:endParaRPr>
                    </a:p>
                  </a:txBody>
                  <a:tcPr marT="45725" marB="45725" marR="91450" marL="91450" anchor="ctr"/>
                </a:tc>
              </a:tr>
              <a:tr h="1256475">
                <a:tc>
                  <a:txBody>
                    <a:bodyPr/>
                    <a:lstStyle/>
                    <a:p>
                      <a:pPr indent="0" lvl="0" marL="0" marR="0" rtl="0" algn="ctr">
                        <a:spcBef>
                          <a:spcPts val="0"/>
                        </a:spcBef>
                        <a:spcAft>
                          <a:spcPts val="0"/>
                        </a:spcAft>
                        <a:buNone/>
                      </a:pPr>
                      <a:r>
                        <a:rPr lang="en-US" sz="1600">
                          <a:latin typeface="Tahoma"/>
                          <a:ea typeface="Tahoma"/>
                          <a:cs typeface="Tahoma"/>
                          <a:sym typeface="Tahoma"/>
                        </a:rPr>
                        <a:t>Sensor </a:t>
                      </a:r>
                      <a:r>
                        <a:rPr lang="en-US" sz="1600">
                          <a:latin typeface="Tahoma"/>
                          <a:ea typeface="Tahoma"/>
                          <a:cs typeface="Tahoma"/>
                          <a:sym typeface="Tahoma"/>
                        </a:rPr>
                        <a:t>Test</a:t>
                      </a:r>
                      <a:endParaRPr sz="1600">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u="none" cap="none" strike="noStrike">
                          <a:latin typeface="Tahoma"/>
                          <a:ea typeface="Tahoma"/>
                          <a:cs typeface="Tahoma"/>
                          <a:sym typeface="Tahoma"/>
                        </a:rPr>
                        <a:t>Take </a:t>
                      </a:r>
                      <a:r>
                        <a:rPr lang="en-US" sz="1600">
                          <a:latin typeface="Tahoma"/>
                          <a:ea typeface="Tahoma"/>
                          <a:cs typeface="Tahoma"/>
                          <a:sym typeface="Tahoma"/>
                        </a:rPr>
                        <a:t>m</a:t>
                      </a:r>
                      <a:r>
                        <a:rPr lang="en-US" sz="1600" u="none" cap="none" strike="noStrike">
                          <a:latin typeface="Tahoma"/>
                          <a:ea typeface="Tahoma"/>
                          <a:cs typeface="Tahoma"/>
                          <a:sym typeface="Tahoma"/>
                        </a:rPr>
                        <a:t>easurements</a:t>
                      </a:r>
                      <a:r>
                        <a:rPr lang="en-US" sz="1600">
                          <a:latin typeface="Tahoma"/>
                          <a:ea typeface="Tahoma"/>
                          <a:cs typeface="Tahoma"/>
                          <a:sym typeface="Tahoma"/>
                        </a:rPr>
                        <a:t>;</a:t>
                      </a:r>
                      <a:r>
                        <a:rPr lang="en-US" sz="1600" u="none" cap="none" strike="noStrike">
                          <a:latin typeface="Tahoma"/>
                          <a:ea typeface="Tahoma"/>
                          <a:cs typeface="Tahoma"/>
                          <a:sym typeface="Tahoma"/>
                        </a:rPr>
                        <a:t> </a:t>
                      </a:r>
                      <a:r>
                        <a:rPr lang="en-US" sz="1600">
                          <a:latin typeface="Tahoma"/>
                          <a:ea typeface="Tahoma"/>
                          <a:cs typeface="Tahoma"/>
                          <a:sym typeface="Tahoma"/>
                        </a:rPr>
                        <a:t>E</a:t>
                      </a:r>
                      <a:r>
                        <a:rPr lang="en-US" sz="1600" u="none" cap="none" strike="noStrike">
                          <a:latin typeface="Tahoma"/>
                          <a:ea typeface="Tahoma"/>
                          <a:cs typeface="Tahoma"/>
                          <a:sym typeface="Tahoma"/>
                        </a:rPr>
                        <a:t>stablish an accurate particle count</a:t>
                      </a:r>
                      <a:endParaRPr sz="1600">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Clr>
                          <a:srgbClr val="000000"/>
                        </a:buClr>
                        <a:buFont typeface="Arial"/>
                        <a:buNone/>
                      </a:pPr>
                      <a:r>
                        <a:rPr lang="en-US" sz="1600">
                          <a:latin typeface="Tahoma"/>
                          <a:ea typeface="Tahoma"/>
                          <a:cs typeface="Tahoma"/>
                          <a:sym typeface="Tahoma"/>
                        </a:rPr>
                        <a:t>Completed; Passed</a:t>
                      </a:r>
                      <a:endParaRPr sz="1600">
                        <a:solidFill>
                          <a:srgbClr val="000000"/>
                        </a:solidFill>
                        <a:highlight>
                          <a:srgbClr val="FF0000"/>
                        </a:highlight>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None/>
                      </a:pPr>
                      <a:r>
                        <a:rPr lang="en-US" sz="1600">
                          <a:solidFill>
                            <a:schemeClr val="dk1"/>
                          </a:solidFill>
                          <a:latin typeface="Tahoma"/>
                          <a:ea typeface="Tahoma"/>
                          <a:cs typeface="Tahoma"/>
                          <a:sym typeface="Tahoma"/>
                        </a:rPr>
                        <a:t>A</a:t>
                      </a:r>
                      <a:r>
                        <a:rPr lang="en-US" sz="1600">
                          <a:solidFill>
                            <a:schemeClr val="dk1"/>
                          </a:solidFill>
                          <a:latin typeface="Tahoma"/>
                          <a:ea typeface="Tahoma"/>
                          <a:cs typeface="Tahoma"/>
                          <a:sym typeface="Tahoma"/>
                        </a:rPr>
                        <a:t>ble to determine particle count, values are accurate and consistent.</a:t>
                      </a:r>
                      <a:endParaRPr sz="1600">
                        <a:latin typeface="Tahoma"/>
                        <a:ea typeface="Tahoma"/>
                        <a:cs typeface="Tahoma"/>
                        <a:sym typeface="Tahoma"/>
                      </a:endParaRPr>
                    </a:p>
                  </a:txBody>
                  <a:tcPr marT="45725" marB="45725" marR="91450" marL="91450" anchor="ctr"/>
                </a:tc>
              </a:tr>
              <a:tr h="1020975">
                <a:tc>
                  <a:txBody>
                    <a:bodyPr/>
                    <a:lstStyle/>
                    <a:p>
                      <a:pPr indent="0" lvl="0" marL="0" marR="0" rtl="0" algn="ctr">
                        <a:spcBef>
                          <a:spcPts val="0"/>
                        </a:spcBef>
                        <a:spcAft>
                          <a:spcPts val="0"/>
                        </a:spcAft>
                        <a:buNone/>
                      </a:pPr>
                      <a:r>
                        <a:rPr lang="en-US" sz="1600">
                          <a:latin typeface="Tahoma"/>
                          <a:ea typeface="Tahoma"/>
                          <a:cs typeface="Tahoma"/>
                          <a:sym typeface="Tahoma"/>
                        </a:rPr>
                        <a:t>Transfer </a:t>
                      </a:r>
                      <a:r>
                        <a:rPr lang="en-US" sz="1600">
                          <a:latin typeface="Tahoma"/>
                          <a:ea typeface="Tahoma"/>
                          <a:cs typeface="Tahoma"/>
                          <a:sym typeface="Tahoma"/>
                        </a:rPr>
                        <a:t>Test</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Organise Data Packets; Send Data</a:t>
                      </a:r>
                      <a:endParaRPr sz="1600">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None/>
                      </a:pPr>
                      <a:r>
                        <a:rPr lang="en-US" sz="1600">
                          <a:solidFill>
                            <a:schemeClr val="dk1"/>
                          </a:solidFill>
                          <a:latin typeface="Tahoma"/>
                          <a:ea typeface="Tahoma"/>
                          <a:cs typeface="Tahoma"/>
                          <a:sym typeface="Tahoma"/>
                        </a:rPr>
                        <a:t>Completed; Passed</a:t>
                      </a:r>
                      <a:endParaRPr sz="1600">
                        <a:solidFill>
                          <a:schemeClr val="dk1"/>
                        </a:solidFill>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None/>
                      </a:pPr>
                      <a:r>
                        <a:rPr lang="en-US" sz="1600">
                          <a:solidFill>
                            <a:schemeClr val="dk1"/>
                          </a:solidFill>
                          <a:latin typeface="Tahoma"/>
                          <a:ea typeface="Tahoma"/>
                          <a:cs typeface="Tahoma"/>
                          <a:sym typeface="Tahoma"/>
                        </a:rPr>
                        <a:t>Data rate can be adjusted by changing measurement frequency.</a:t>
                      </a:r>
                      <a:endParaRPr sz="1600">
                        <a:latin typeface="Tahoma"/>
                        <a:ea typeface="Tahoma"/>
                        <a:cs typeface="Tahoma"/>
                        <a:sym typeface="Tahoma"/>
                      </a:endParaRPr>
                    </a:p>
                  </a:txBody>
                  <a:tcPr marT="45725" marB="45725" marR="91450" marL="91450" anchor="ctr"/>
                </a:tc>
              </a:tr>
              <a:tr h="1020975">
                <a:tc>
                  <a:txBody>
                    <a:bodyPr/>
                    <a:lstStyle/>
                    <a:p>
                      <a:pPr indent="0" lvl="0" marL="0" marR="0" rtl="0" algn="ctr">
                        <a:spcBef>
                          <a:spcPts val="0"/>
                        </a:spcBef>
                        <a:spcAft>
                          <a:spcPts val="0"/>
                        </a:spcAft>
                        <a:buNone/>
                      </a:pPr>
                      <a:r>
                        <a:rPr lang="en-US" sz="1600">
                          <a:latin typeface="Tahoma"/>
                          <a:ea typeface="Tahoma"/>
                          <a:cs typeface="Tahoma"/>
                          <a:sym typeface="Tahoma"/>
                        </a:rPr>
                        <a:t>Recovery </a:t>
                      </a:r>
                      <a:r>
                        <a:rPr lang="en-US" sz="1600">
                          <a:latin typeface="Tahoma"/>
                          <a:ea typeface="Tahoma"/>
                          <a:cs typeface="Tahoma"/>
                          <a:sym typeface="Tahoma"/>
                        </a:rPr>
                        <a:t>Test</a:t>
                      </a:r>
                      <a:endParaRPr sz="1600" u="none" cap="none" strike="noStrike">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Handle Program Errors; Resume operation after reboot </a:t>
                      </a:r>
                      <a:endParaRPr sz="1600">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None/>
                      </a:pPr>
                      <a:r>
                        <a:rPr lang="en-US" sz="1600">
                          <a:solidFill>
                            <a:schemeClr val="dk1"/>
                          </a:solidFill>
                          <a:latin typeface="Tahoma"/>
                          <a:ea typeface="Tahoma"/>
                          <a:cs typeface="Tahoma"/>
                          <a:sym typeface="Tahoma"/>
                        </a:rPr>
                        <a:t>Completed; Passed</a:t>
                      </a:r>
                      <a:endParaRPr sz="1600">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600">
                          <a:latin typeface="Tahoma"/>
                          <a:ea typeface="Tahoma"/>
                          <a:cs typeface="Tahoma"/>
                          <a:sym typeface="Tahoma"/>
                        </a:rPr>
                        <a:t>Verify that the programs can handle power loss, errors, and other </a:t>
                      </a:r>
                      <a:r>
                        <a:rPr lang="en-US" sz="1600">
                          <a:latin typeface="Tahoma"/>
                          <a:ea typeface="Tahoma"/>
                          <a:cs typeface="Tahoma"/>
                          <a:sym typeface="Tahoma"/>
                        </a:rPr>
                        <a:t>unpredictable</a:t>
                      </a:r>
                      <a:r>
                        <a:rPr lang="en-US" sz="1600">
                          <a:latin typeface="Tahoma"/>
                          <a:ea typeface="Tahoma"/>
                          <a:cs typeface="Tahoma"/>
                          <a:sym typeface="Tahoma"/>
                        </a:rPr>
                        <a:t> exceptions.</a:t>
                      </a:r>
                      <a:endParaRPr sz="1600" u="none" cap="none" strike="noStrike">
                        <a:latin typeface="Tahoma"/>
                        <a:ea typeface="Tahoma"/>
                        <a:cs typeface="Tahoma"/>
                        <a:sym typeface="Tahoma"/>
                      </a:endParaRPr>
                    </a:p>
                  </a:txBody>
                  <a:tcPr marT="45725" marB="45725" marR="91450" marL="91450"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2"/>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122625"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p32"/>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365" name="Google Shape;365;p32"/>
          <p:cNvSpPr txBox="1"/>
          <p:nvPr>
            <p:ph type="title"/>
          </p:nvPr>
        </p:nvSpPr>
        <p:spPr>
          <a:xfrm>
            <a:off x="1894572" y="300755"/>
            <a:ext cx="8403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Environmental </a:t>
            </a:r>
            <a:r>
              <a:rPr lang="en-US"/>
              <a:t>Test Plan</a:t>
            </a:r>
            <a:endParaRPr/>
          </a:p>
        </p:txBody>
      </p:sp>
      <p:graphicFrame>
        <p:nvGraphicFramePr>
          <p:cNvPr id="366" name="Google Shape;366;p32"/>
          <p:cNvGraphicFramePr/>
          <p:nvPr/>
        </p:nvGraphicFramePr>
        <p:xfrm>
          <a:off x="970350" y="1220464"/>
          <a:ext cx="3000000" cy="3000000"/>
        </p:xfrm>
        <a:graphic>
          <a:graphicData uri="http://schemas.openxmlformats.org/drawingml/2006/table">
            <a:tbl>
              <a:tblPr bandRow="1" firstRow="1">
                <a:noFill/>
                <a:tableStyleId>{7C92A1EF-49B4-427E-9EBE-4FCEAC0BF2EF}</a:tableStyleId>
              </a:tblPr>
              <a:tblGrid>
                <a:gridCol w="1752600"/>
                <a:gridCol w="1752600"/>
                <a:gridCol w="1752600"/>
                <a:gridCol w="1752600"/>
                <a:gridCol w="1752600"/>
                <a:gridCol w="1752600"/>
              </a:tblGrid>
              <a:tr h="708675">
                <a:tc>
                  <a:txBody>
                    <a:bodyPr/>
                    <a:lstStyle/>
                    <a:p>
                      <a:pPr indent="0" lvl="0" marL="0" marR="0" rtl="0" algn="ctr">
                        <a:spcBef>
                          <a:spcPts val="0"/>
                        </a:spcBef>
                        <a:spcAft>
                          <a:spcPts val="0"/>
                        </a:spcAft>
                        <a:buNone/>
                      </a:pPr>
                      <a:r>
                        <a:rPr lang="en-US" sz="1800" u="none" cap="none" strike="noStrike"/>
                        <a:t>Functional Test</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Requirement</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Materials</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Test Date</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Status</a:t>
                      </a:r>
                      <a:endParaRPr/>
                    </a:p>
                  </a:txBody>
                  <a:tcPr marT="45725" marB="45725" marR="91450" marL="91450" anchor="ctr"/>
                </a:tc>
                <a:tc>
                  <a:txBody>
                    <a:bodyPr/>
                    <a:lstStyle/>
                    <a:p>
                      <a:pPr indent="0" lvl="0" marL="0" marR="0" rtl="0" algn="ctr">
                        <a:spcBef>
                          <a:spcPts val="0"/>
                        </a:spcBef>
                        <a:spcAft>
                          <a:spcPts val="0"/>
                        </a:spcAft>
                        <a:buNone/>
                      </a:pPr>
                      <a:r>
                        <a:rPr lang="en-US" sz="1800" u="none" cap="none" strike="noStrike"/>
                        <a:t>Comments</a:t>
                      </a:r>
                      <a:endParaRPr/>
                    </a:p>
                  </a:txBody>
                  <a:tcPr marT="45725" marB="45725" marR="91450" marL="91450" anchor="ctr"/>
                </a:tc>
              </a:tr>
              <a:tr h="708675">
                <a:tc>
                  <a:txBody>
                    <a:bodyPr/>
                    <a:lstStyle/>
                    <a:p>
                      <a:pPr indent="0" lvl="0" marL="0" marR="0" rtl="0" algn="ctr">
                        <a:spcBef>
                          <a:spcPts val="0"/>
                        </a:spcBef>
                        <a:spcAft>
                          <a:spcPts val="0"/>
                        </a:spcAft>
                        <a:buNone/>
                      </a:pPr>
                      <a:r>
                        <a:rPr lang="en-US" sz="1800"/>
                        <a:t>Heat Test</a:t>
                      </a:r>
                      <a:endParaRPr/>
                    </a:p>
                  </a:txBody>
                  <a:tcPr marT="45725" marB="45725" marR="91450" marL="91450" anchor="ctr">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u="none" cap="none" strike="noStrike">
                          <a:latin typeface="Tahoma"/>
                          <a:ea typeface="Tahoma"/>
                          <a:cs typeface="Tahoma"/>
                          <a:sym typeface="Tahoma"/>
                        </a:rPr>
                        <a:t>Take Measuremen</a:t>
                      </a:r>
                      <a:r>
                        <a:rPr lang="en-US">
                          <a:latin typeface="Tahoma"/>
                          <a:ea typeface="Tahoma"/>
                          <a:cs typeface="Tahoma"/>
                          <a:sym typeface="Tahoma"/>
                        </a:rPr>
                        <a:t>t</a:t>
                      </a:r>
                      <a:r>
                        <a:rPr lang="en-US" u="none" cap="none" strike="noStrike">
                          <a:latin typeface="Tahoma"/>
                          <a:ea typeface="Tahoma"/>
                          <a:cs typeface="Tahoma"/>
                          <a:sym typeface="Tahoma"/>
                        </a:rPr>
                        <a:t>s, </a:t>
                      </a:r>
                      <a:r>
                        <a:rPr lang="en-US">
                          <a:latin typeface="Tahoma"/>
                          <a:ea typeface="Tahoma"/>
                          <a:cs typeface="Tahoma"/>
                          <a:sym typeface="Tahoma"/>
                        </a:rPr>
                        <a:t>Survive Hot Environment</a:t>
                      </a:r>
                      <a:endParaRPr>
                        <a:latin typeface="Tahoma"/>
                        <a:ea typeface="Tahoma"/>
                        <a:cs typeface="Tahoma"/>
                        <a:sym typeface="Tahoma"/>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UAH Provided Toaster Oven and Thermocouple</a:t>
                      </a:r>
                      <a:endParaRPr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Jan. 11th</a:t>
                      </a:r>
                      <a:endParaRPr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Scheduled</a:t>
                      </a:r>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B cap="flat" cmpd="sng" w="1905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Monitor closely.</a:t>
                      </a:r>
                      <a:endParaRPr sz="1800"/>
                    </a:p>
                  </a:txBody>
                  <a:tcPr marT="45725" marB="45725" marR="91450" marL="91450" anchor="ctr">
                    <a:lnL cap="flat" cmpd="sng" w="19050">
                      <a:solidFill>
                        <a:schemeClr val="lt1"/>
                      </a:solidFill>
                      <a:prstDash val="solid"/>
                      <a:round/>
                      <a:headEnd len="sm" w="sm" type="none"/>
                      <a:tailEnd len="sm" w="sm" type="none"/>
                    </a:lnL>
                    <a:lnB cap="flat" cmpd="sng" w="19050">
                      <a:solidFill>
                        <a:schemeClr val="lt1"/>
                      </a:solidFill>
                      <a:prstDash val="solid"/>
                      <a:round/>
                      <a:headEnd len="sm" w="sm" type="none"/>
                      <a:tailEnd len="sm" w="sm" type="none"/>
                    </a:lnB>
                  </a:tcPr>
                </a:tc>
              </a:tr>
              <a:tr h="708675">
                <a:tc>
                  <a:txBody>
                    <a:bodyPr/>
                    <a:lstStyle/>
                    <a:p>
                      <a:pPr indent="0" lvl="0" marL="0" marR="0" rtl="0" algn="ctr">
                        <a:spcBef>
                          <a:spcPts val="0"/>
                        </a:spcBef>
                        <a:spcAft>
                          <a:spcPts val="0"/>
                        </a:spcAft>
                        <a:buNone/>
                      </a:pPr>
                      <a:r>
                        <a:rPr lang="en-US" sz="1800"/>
                        <a:t>Cooling Test</a:t>
                      </a:r>
                      <a:endParaRPr sz="1800" u="none" cap="none" strike="noStrike"/>
                    </a:p>
                  </a:txBody>
                  <a:tcPr marT="45725" marB="45725" marR="91450" marL="91450" anchor="ctr">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Tahoma"/>
                          <a:ea typeface="Tahoma"/>
                          <a:cs typeface="Tahoma"/>
                          <a:sym typeface="Tahoma"/>
                        </a:rPr>
                        <a:t>Take Measurements, Survive Cold Environment</a:t>
                      </a:r>
                      <a:endParaRPr>
                        <a:latin typeface="Tahoma"/>
                        <a:ea typeface="Tahoma"/>
                        <a:cs typeface="Tahoma"/>
                        <a:sym typeface="Tahoma"/>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Freezer and UAH Provided Thermocouple</a:t>
                      </a:r>
                      <a:endParaRPr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Jan. 12th</a:t>
                      </a:r>
                      <a:endParaRPr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Font typeface="Arial"/>
                        <a:buNone/>
                      </a:pPr>
                      <a:r>
                        <a:rPr lang="en-US" sz="1800"/>
                        <a:t>Scheduled</a:t>
                      </a:r>
                      <a:endParaRPr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Moisture</a:t>
                      </a:r>
                      <a:r>
                        <a:rPr lang="en-US" sz="1800"/>
                        <a:t> controlled.</a:t>
                      </a:r>
                      <a:endParaRPr sz="1800" u="none" cap="none" strike="noStrike"/>
                    </a:p>
                  </a:txBody>
                  <a:tcPr marT="45725" marB="45725" marR="91450" marL="91450" anchor="ctr">
                    <a:lnL cap="flat" cmpd="sng" w="19050">
                      <a:solidFill>
                        <a:schemeClr val="lt1"/>
                      </a:solidFill>
                      <a:prstDash val="solid"/>
                      <a:round/>
                      <a:headEnd len="sm" w="sm" type="none"/>
                      <a:tailEnd len="sm" w="sm" type="none"/>
                    </a:lnL>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08675">
                <a:tc>
                  <a:txBody>
                    <a:bodyPr/>
                    <a:lstStyle/>
                    <a:p>
                      <a:pPr indent="0" lvl="0" marL="0" marR="0" rtl="0" algn="ctr">
                        <a:spcBef>
                          <a:spcPts val="0"/>
                        </a:spcBef>
                        <a:spcAft>
                          <a:spcPts val="0"/>
                        </a:spcAft>
                        <a:buNone/>
                      </a:pPr>
                      <a:r>
                        <a:rPr lang="en-US" sz="1800"/>
                        <a:t>Vacuum Test</a:t>
                      </a:r>
                      <a:endParaRPr sz="1800" u="none" cap="none" strike="noStrike"/>
                    </a:p>
                  </a:txBody>
                  <a:tcPr marT="45725" marB="45725" marR="91450" marL="91450" anchor="ctr">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a:latin typeface="Tahoma"/>
                          <a:ea typeface="Tahoma"/>
                          <a:cs typeface="Tahoma"/>
                          <a:sym typeface="Tahoma"/>
                        </a:rPr>
                        <a:t>Take Measurements, Maintain Structural Integrity, Survive Extreme Pressures</a:t>
                      </a:r>
                      <a:endParaRPr>
                        <a:latin typeface="Tahoma"/>
                        <a:ea typeface="Tahoma"/>
                        <a:cs typeface="Tahoma"/>
                        <a:sym typeface="Tahoma"/>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UAH Provided Vacuum Chamber</a:t>
                      </a:r>
                      <a:endParaRPr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Jan 13th</a:t>
                      </a:r>
                      <a:endParaRPr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Font typeface="Arial"/>
                        <a:buNone/>
                      </a:pPr>
                      <a:r>
                        <a:rPr lang="en-US" sz="1800"/>
                        <a:t>Scheduled</a:t>
                      </a:r>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Check hardware before test.</a:t>
                      </a:r>
                      <a:endParaRPr sz="1800" u="none" cap="none" strike="noStrike"/>
                    </a:p>
                  </a:txBody>
                  <a:tcPr marT="45725" marB="45725" marR="91450" marL="91450" anchor="ctr">
                    <a:lnL cap="flat" cmpd="sng" w="19050">
                      <a:solidFill>
                        <a:schemeClr val="lt1"/>
                      </a:solidFill>
                      <a:prstDash val="solid"/>
                      <a:round/>
                      <a:headEnd len="sm" w="sm" type="none"/>
                      <a:tailEnd len="sm" w="sm" type="none"/>
                    </a:lnL>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08675">
                <a:tc>
                  <a:txBody>
                    <a:bodyPr/>
                    <a:lstStyle/>
                    <a:p>
                      <a:pPr indent="0" lvl="0" marL="0" marR="0" rtl="0" algn="ctr">
                        <a:spcBef>
                          <a:spcPts val="0"/>
                        </a:spcBef>
                        <a:spcAft>
                          <a:spcPts val="0"/>
                        </a:spcAft>
                        <a:buNone/>
                      </a:pPr>
                      <a:r>
                        <a:rPr lang="en-US" sz="1800"/>
                        <a:t>Rumble Test</a:t>
                      </a:r>
                      <a:endParaRPr sz="1800" u="none" cap="none" strike="noStrike"/>
                    </a:p>
                  </a:txBody>
                  <a:tcPr marT="45725" marB="45725" marR="91450" marL="91450" anchor="ctr">
                    <a:lnL cap="flat" cmpd="sng" w="1270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spcBef>
                          <a:spcPts val="0"/>
                        </a:spcBef>
                        <a:spcAft>
                          <a:spcPts val="0"/>
                        </a:spcAft>
                        <a:buSzPts val="1100"/>
                        <a:buNone/>
                      </a:pPr>
                      <a:r>
                        <a:rPr lang="en-US">
                          <a:latin typeface="Tahoma"/>
                          <a:ea typeface="Tahoma"/>
                          <a:cs typeface="Tahoma"/>
                          <a:sym typeface="Tahoma"/>
                        </a:rPr>
                        <a:t>Take Measurements, Maintain </a:t>
                      </a:r>
                      <a:r>
                        <a:rPr lang="en-US">
                          <a:latin typeface="Tahoma"/>
                          <a:ea typeface="Tahoma"/>
                          <a:cs typeface="Tahoma"/>
                          <a:sym typeface="Tahoma"/>
                        </a:rPr>
                        <a:t>Structural</a:t>
                      </a:r>
                      <a:r>
                        <a:rPr lang="en-US">
                          <a:latin typeface="Tahoma"/>
                          <a:ea typeface="Tahoma"/>
                          <a:cs typeface="Tahoma"/>
                          <a:sym typeface="Tahoma"/>
                        </a:rPr>
                        <a:t> Integrity, Survive Random Vibrations</a:t>
                      </a:r>
                      <a:endParaRPr>
                        <a:latin typeface="Tahoma"/>
                        <a:ea typeface="Tahoma"/>
                        <a:cs typeface="Tahoma"/>
                        <a:sym typeface="Tahoma"/>
                      </a:endParaRPr>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UAH Provided Accelerometer</a:t>
                      </a:r>
                      <a:endParaRPr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spcBef>
                          <a:spcPts val="0"/>
                        </a:spcBef>
                        <a:spcAft>
                          <a:spcPts val="0"/>
                        </a:spcAft>
                        <a:buNone/>
                      </a:pPr>
                      <a:r>
                        <a:rPr lang="en-US" sz="1800"/>
                        <a:t>Jan 14th</a:t>
                      </a:r>
                      <a:endParaRPr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Font typeface="Arial"/>
                        <a:buNone/>
                      </a:pPr>
                      <a:r>
                        <a:rPr lang="en-US" sz="1800"/>
                        <a:t>Scheduled</a:t>
                      </a:r>
                      <a:endParaRPr sz="1800" u="none" cap="none" strike="noStrike"/>
                    </a:p>
                  </a:txBody>
                  <a:tcPr marT="45725" marB="45725" marR="91450" marL="91450"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US" sz="1800"/>
                        <a:t>Check hardware before test.</a:t>
                      </a:r>
                      <a:endParaRPr sz="1800"/>
                    </a:p>
                  </a:txBody>
                  <a:tcPr marT="45725" marB="45725" marR="91450" marL="91450" anchor="ctr">
                    <a:lnL cap="flat" cmpd="sng" w="1905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sp>
        <p:nvSpPr>
          <p:cNvPr id="367" name="Google Shape;367;p3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68" name="Google Shape;368;p32"/>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33"/>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3"/>
          <p:cNvSpPr txBox="1"/>
          <p:nvPr>
            <p:ph type="title"/>
          </p:nvPr>
        </p:nvSpPr>
        <p:spPr>
          <a:xfrm>
            <a:off x="1734072" y="193130"/>
            <a:ext cx="84030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Sensor Test</a:t>
            </a:r>
            <a:endParaRPr/>
          </a:p>
        </p:txBody>
      </p:sp>
      <p:sp>
        <p:nvSpPr>
          <p:cNvPr id="376" name="Google Shape;376;p3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7" name="Google Shape;377;p33"/>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8" name="Google Shape;378;p33"/>
          <p:cNvPicPr preferRelativeResize="0"/>
          <p:nvPr/>
        </p:nvPicPr>
        <p:blipFill rotWithShape="1">
          <a:blip r:embed="rId3">
            <a:alphaModFix/>
          </a:blip>
          <a:srcRect b="0" l="-390" r="390" t="0"/>
          <a:stretch/>
        </p:blipFill>
        <p:spPr>
          <a:xfrm>
            <a:off x="10471600" y="105050"/>
            <a:ext cx="1674099" cy="1115425"/>
          </a:xfrm>
          <a:prstGeom prst="rect">
            <a:avLst/>
          </a:prstGeom>
          <a:noFill/>
          <a:ln>
            <a:noFill/>
          </a:ln>
        </p:spPr>
      </p:pic>
      <p:pic>
        <p:nvPicPr>
          <p:cNvPr id="379" name="Google Shape;379;p33"/>
          <p:cNvPicPr preferRelativeResize="0"/>
          <p:nvPr/>
        </p:nvPicPr>
        <p:blipFill rotWithShape="1">
          <a:blip r:embed="rId4">
            <a:alphaModFix/>
          </a:blip>
          <a:srcRect b="0" l="0" r="0" t="0"/>
          <a:stretch/>
        </p:blipFill>
        <p:spPr>
          <a:xfrm>
            <a:off x="364450" y="0"/>
            <a:ext cx="707015" cy="1325575"/>
          </a:xfrm>
          <a:prstGeom prst="rect">
            <a:avLst/>
          </a:prstGeom>
          <a:noFill/>
          <a:ln>
            <a:noFill/>
          </a:ln>
        </p:spPr>
      </p:pic>
      <p:cxnSp>
        <p:nvCxnSpPr>
          <p:cNvPr id="380" name="Google Shape;380;p33"/>
          <p:cNvCxnSpPr/>
          <p:nvPr/>
        </p:nvCxnSpPr>
        <p:spPr>
          <a:xfrm>
            <a:off x="0" y="1370150"/>
            <a:ext cx="12197100" cy="0"/>
          </a:xfrm>
          <a:prstGeom prst="straightConnector1">
            <a:avLst/>
          </a:prstGeom>
          <a:noFill/>
          <a:ln cap="flat" cmpd="sng" w="19050">
            <a:solidFill>
              <a:schemeClr val="accent1"/>
            </a:solidFill>
            <a:prstDash val="solid"/>
            <a:round/>
            <a:headEnd len="med" w="med" type="none"/>
            <a:tailEnd len="med" w="med" type="none"/>
          </a:ln>
        </p:spPr>
      </p:cxnSp>
      <p:cxnSp>
        <p:nvCxnSpPr>
          <p:cNvPr id="381" name="Google Shape;381;p33"/>
          <p:cNvCxnSpPr/>
          <p:nvPr/>
        </p:nvCxnSpPr>
        <p:spPr>
          <a:xfrm>
            <a:off x="-2550" y="4100975"/>
            <a:ext cx="12197100" cy="0"/>
          </a:xfrm>
          <a:prstGeom prst="straightConnector1">
            <a:avLst/>
          </a:prstGeom>
          <a:noFill/>
          <a:ln cap="flat" cmpd="sng" w="19050">
            <a:solidFill>
              <a:schemeClr val="accent1"/>
            </a:solidFill>
            <a:prstDash val="solid"/>
            <a:round/>
            <a:headEnd len="med" w="med" type="none"/>
            <a:tailEnd len="med" w="med" type="none"/>
          </a:ln>
        </p:spPr>
      </p:cxnSp>
      <p:sp>
        <p:nvSpPr>
          <p:cNvPr id="382" name="Google Shape;382;p33"/>
          <p:cNvSpPr txBox="1"/>
          <p:nvPr/>
        </p:nvSpPr>
        <p:spPr>
          <a:xfrm>
            <a:off x="122625" y="1482175"/>
            <a:ext cx="11888700" cy="250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ahoma"/>
                <a:ea typeface="Tahoma"/>
                <a:cs typeface="Tahoma"/>
                <a:sym typeface="Tahoma"/>
              </a:rPr>
              <a:t>Test Overview</a:t>
            </a:r>
            <a:endParaRPr/>
          </a:p>
          <a:p>
            <a:pPr indent="-285750" lvl="0" marL="285750" marR="0" rtl="0" algn="l">
              <a:spcBef>
                <a:spcPts val="0"/>
              </a:spcBef>
              <a:spcAft>
                <a:spcPts val="0"/>
              </a:spcAft>
              <a:buClr>
                <a:srgbClr val="000000"/>
              </a:buClr>
              <a:buSzPts val="1800"/>
              <a:buFont typeface="Tahoma"/>
              <a:buChar char="•"/>
            </a:pPr>
            <a:r>
              <a:rPr lang="en-US" sz="1800">
                <a:latin typeface="Tahoma"/>
                <a:ea typeface="Tahoma"/>
                <a:cs typeface="Tahoma"/>
                <a:sym typeface="Tahoma"/>
              </a:rPr>
              <a:t>Demonstrates that the sensor is accurate and functional.</a:t>
            </a:r>
            <a:endParaRPr sz="1800">
              <a:latin typeface="Tahoma"/>
              <a:ea typeface="Tahoma"/>
              <a:cs typeface="Tahoma"/>
              <a:sym typeface="Tahoma"/>
            </a:endParaRPr>
          </a:p>
          <a:p>
            <a:pPr indent="-342900" lvl="1" marL="914400" marR="0" rtl="0" algn="l">
              <a:spcBef>
                <a:spcPts val="0"/>
              </a:spcBef>
              <a:spcAft>
                <a:spcPts val="0"/>
              </a:spcAft>
              <a:buClr>
                <a:srgbClr val="000000"/>
              </a:buClr>
              <a:buSzPts val="1800"/>
              <a:buFont typeface="Tahoma"/>
              <a:buChar char="○"/>
            </a:pPr>
            <a:r>
              <a:rPr lang="en-US" sz="1800">
                <a:latin typeface="Tahoma"/>
                <a:ea typeface="Tahoma"/>
                <a:cs typeface="Tahoma"/>
                <a:sym typeface="Tahoma"/>
              </a:rPr>
              <a:t>Connected via 5 pin cable directly to GPIO header </a:t>
            </a:r>
            <a:endParaRPr sz="1800">
              <a:latin typeface="Tahoma"/>
              <a:ea typeface="Tahoma"/>
              <a:cs typeface="Tahoma"/>
              <a:sym typeface="Tahoma"/>
            </a:endParaRPr>
          </a:p>
          <a:p>
            <a:pPr indent="-285750" lvl="0" marL="285750" marR="0" rtl="0" algn="l">
              <a:spcBef>
                <a:spcPts val="0"/>
              </a:spcBef>
              <a:spcAft>
                <a:spcPts val="0"/>
              </a:spcAft>
              <a:buSzPts val="1800"/>
              <a:buFont typeface="Tahoma"/>
              <a:buChar char="•"/>
            </a:pPr>
            <a:r>
              <a:rPr lang="en-US" sz="1800">
                <a:latin typeface="Tahoma"/>
                <a:ea typeface="Tahoma"/>
                <a:cs typeface="Tahoma"/>
                <a:sym typeface="Tahoma"/>
              </a:rPr>
              <a:t>Determines that the sensor can establish an accurate particle count</a:t>
            </a:r>
            <a:endParaRPr sz="1800">
              <a:latin typeface="Tahoma"/>
              <a:ea typeface="Tahoma"/>
              <a:cs typeface="Tahoma"/>
              <a:sym typeface="Tahoma"/>
            </a:endParaRPr>
          </a:p>
          <a:p>
            <a:pPr indent="-342900" lvl="1" marL="914400" marR="0" rtl="0" algn="l">
              <a:spcBef>
                <a:spcPts val="0"/>
              </a:spcBef>
              <a:spcAft>
                <a:spcPts val="0"/>
              </a:spcAft>
              <a:buSzPts val="1800"/>
              <a:buFont typeface="Tahoma"/>
              <a:buChar char="○"/>
            </a:pPr>
            <a:r>
              <a:rPr lang="en-US" sz="1800">
                <a:latin typeface="Tahoma"/>
                <a:ea typeface="Tahoma"/>
                <a:cs typeface="Tahoma"/>
                <a:sym typeface="Tahoma"/>
              </a:rPr>
              <a:t>Placed in a well ventilated room</a:t>
            </a:r>
            <a:endParaRPr sz="1800">
              <a:latin typeface="Tahoma"/>
              <a:ea typeface="Tahoma"/>
              <a:cs typeface="Tahoma"/>
              <a:sym typeface="Tahoma"/>
            </a:endParaRPr>
          </a:p>
          <a:p>
            <a:pPr indent="-342900" lvl="1" marL="914400" marR="0" rtl="0" algn="l">
              <a:spcBef>
                <a:spcPts val="0"/>
              </a:spcBef>
              <a:spcAft>
                <a:spcPts val="0"/>
              </a:spcAft>
              <a:buSzPts val="1800"/>
              <a:buFont typeface="Tahoma"/>
              <a:buChar char="○"/>
            </a:pPr>
            <a:r>
              <a:rPr lang="en-US" sz="1800">
                <a:latin typeface="Tahoma"/>
                <a:ea typeface="Tahoma"/>
                <a:cs typeface="Tahoma"/>
                <a:sym typeface="Tahoma"/>
              </a:rPr>
              <a:t>Particulate count was steady, and output matched expected results.</a:t>
            </a:r>
            <a:endParaRPr sz="1800">
              <a:latin typeface="Tahoma"/>
              <a:ea typeface="Tahoma"/>
              <a:cs typeface="Tahoma"/>
              <a:sym typeface="Tahoma"/>
            </a:endParaRPr>
          </a:p>
        </p:txBody>
      </p:sp>
      <p:sp>
        <p:nvSpPr>
          <p:cNvPr id="383" name="Google Shape;383;p33"/>
          <p:cNvSpPr txBox="1"/>
          <p:nvPr/>
        </p:nvSpPr>
        <p:spPr>
          <a:xfrm>
            <a:off x="172625" y="4145575"/>
            <a:ext cx="5644200" cy="250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ahoma"/>
                <a:ea typeface="Tahoma"/>
                <a:cs typeface="Tahoma"/>
                <a:sym typeface="Tahoma"/>
              </a:rPr>
              <a:t>Results</a:t>
            </a:r>
            <a:endParaRPr/>
          </a:p>
          <a:p>
            <a:pPr indent="-342900" lvl="0" marL="457200" marR="0" rtl="0" algn="l">
              <a:spcBef>
                <a:spcPts val="0"/>
              </a:spcBef>
              <a:spcAft>
                <a:spcPts val="0"/>
              </a:spcAft>
              <a:buClr>
                <a:srgbClr val="000000"/>
              </a:buClr>
              <a:buSzPts val="1800"/>
              <a:buFont typeface="Tahoma"/>
              <a:buChar char="●"/>
            </a:pPr>
            <a:r>
              <a:rPr lang="en-US" sz="1800">
                <a:solidFill>
                  <a:srgbClr val="000000"/>
                </a:solidFill>
                <a:latin typeface="Tahoma"/>
                <a:ea typeface="Tahoma"/>
                <a:cs typeface="Tahoma"/>
                <a:sym typeface="Tahoma"/>
              </a:rPr>
              <a:t>Pass</a:t>
            </a:r>
            <a:endParaRPr/>
          </a:p>
          <a:p>
            <a:pPr indent="-342900" lvl="0" marL="457200" marR="0" rtl="0" algn="l">
              <a:spcBef>
                <a:spcPts val="0"/>
              </a:spcBef>
              <a:spcAft>
                <a:spcPts val="0"/>
              </a:spcAft>
              <a:buClr>
                <a:srgbClr val="000000"/>
              </a:buClr>
              <a:buSzPts val="1800"/>
              <a:buFont typeface="Tahoma"/>
              <a:buChar char="●"/>
            </a:pPr>
            <a:r>
              <a:rPr lang="en-US" sz="1800">
                <a:solidFill>
                  <a:srgbClr val="000000"/>
                </a:solidFill>
                <a:latin typeface="Tahoma"/>
                <a:ea typeface="Tahoma"/>
                <a:cs typeface="Tahoma"/>
                <a:sym typeface="Tahoma"/>
              </a:rPr>
              <a:t>The programs all worked as expected, data was </a:t>
            </a:r>
            <a:r>
              <a:rPr lang="en-US" sz="1800">
                <a:latin typeface="Tahoma"/>
                <a:ea typeface="Tahoma"/>
                <a:cs typeface="Tahoma"/>
                <a:sym typeface="Tahoma"/>
              </a:rPr>
              <a:t>collected with no errors</a:t>
            </a:r>
            <a:endParaRPr sz="1800">
              <a:latin typeface="Tahoma"/>
              <a:ea typeface="Tahoma"/>
              <a:cs typeface="Tahoma"/>
              <a:sym typeface="Tahoma"/>
            </a:endParaRPr>
          </a:p>
          <a:p>
            <a:pPr indent="-342900" lvl="2" marL="1371600" marR="0" rtl="0" algn="l">
              <a:spcBef>
                <a:spcPts val="0"/>
              </a:spcBef>
              <a:spcAft>
                <a:spcPts val="0"/>
              </a:spcAft>
              <a:buSzPts val="1800"/>
              <a:buFont typeface="Tahoma"/>
              <a:buChar char="■"/>
            </a:pPr>
            <a:r>
              <a:rPr lang="en-US" sz="1800">
                <a:latin typeface="Tahoma"/>
                <a:ea typeface="Tahoma"/>
                <a:cs typeface="Tahoma"/>
                <a:sym typeface="Tahoma"/>
              </a:rPr>
              <a:t>No errors with I</a:t>
            </a:r>
            <a:r>
              <a:rPr baseline="30000" lang="en-US" sz="1800">
                <a:latin typeface="Tahoma"/>
                <a:ea typeface="Tahoma"/>
                <a:cs typeface="Tahoma"/>
                <a:sym typeface="Tahoma"/>
              </a:rPr>
              <a:t>2</a:t>
            </a:r>
            <a:r>
              <a:rPr lang="en-US" sz="1800">
                <a:latin typeface="Tahoma"/>
                <a:ea typeface="Tahoma"/>
                <a:cs typeface="Tahoma"/>
                <a:sym typeface="Tahoma"/>
              </a:rPr>
              <a:t>C connection</a:t>
            </a:r>
            <a:endParaRPr sz="1800">
              <a:latin typeface="Tahoma"/>
              <a:ea typeface="Tahoma"/>
              <a:cs typeface="Tahoma"/>
              <a:sym typeface="Tahoma"/>
            </a:endParaRPr>
          </a:p>
          <a:p>
            <a:pPr indent="-342900" lvl="2" marL="1371600" marR="0" rtl="0" algn="l">
              <a:spcBef>
                <a:spcPts val="0"/>
              </a:spcBef>
              <a:spcAft>
                <a:spcPts val="0"/>
              </a:spcAft>
              <a:buSzPts val="1800"/>
              <a:buFont typeface="Tahoma"/>
              <a:buChar char="■"/>
            </a:pPr>
            <a:r>
              <a:rPr lang="en-US" sz="1800">
                <a:latin typeface="Tahoma"/>
                <a:ea typeface="Tahoma"/>
                <a:cs typeface="Tahoma"/>
                <a:sym typeface="Tahoma"/>
              </a:rPr>
              <a:t>Data was accurate</a:t>
            </a:r>
            <a:endParaRPr sz="1800">
              <a:latin typeface="Tahoma"/>
              <a:ea typeface="Tahoma"/>
              <a:cs typeface="Tahoma"/>
              <a:sym typeface="Tahoma"/>
            </a:endParaRPr>
          </a:p>
          <a:p>
            <a:pPr indent="-342900" lvl="2" marL="1371600" marR="0" rtl="0" algn="l">
              <a:spcBef>
                <a:spcPts val="0"/>
              </a:spcBef>
              <a:spcAft>
                <a:spcPts val="0"/>
              </a:spcAft>
              <a:buSzPts val="1800"/>
              <a:buFont typeface="Tahoma"/>
              <a:buChar char="■"/>
            </a:pPr>
            <a:r>
              <a:rPr lang="en-US" sz="1800">
                <a:latin typeface="Tahoma"/>
                <a:ea typeface="Tahoma"/>
                <a:cs typeface="Tahoma"/>
                <a:sym typeface="Tahoma"/>
              </a:rPr>
              <a:t>Everything functioned as expected</a:t>
            </a:r>
            <a:endParaRPr sz="1800">
              <a:latin typeface="Tahoma"/>
              <a:ea typeface="Tahoma"/>
              <a:cs typeface="Tahoma"/>
              <a:sym typeface="Tahoma"/>
            </a:endParaRPr>
          </a:p>
          <a:p>
            <a:pPr indent="0" lvl="0" marL="1371600" marR="0" rtl="0" algn="l">
              <a:spcBef>
                <a:spcPts val="0"/>
              </a:spcBef>
              <a:spcAft>
                <a:spcPts val="0"/>
              </a:spcAft>
              <a:buNone/>
            </a:pPr>
            <a:r>
              <a:t/>
            </a:r>
            <a:endParaRPr sz="1800">
              <a:solidFill>
                <a:srgbClr val="000000"/>
              </a:solidFill>
              <a:latin typeface="Tahoma"/>
              <a:ea typeface="Tahoma"/>
              <a:cs typeface="Tahoma"/>
              <a:sym typeface="Tahoma"/>
            </a:endParaRPr>
          </a:p>
        </p:txBody>
      </p:sp>
      <p:sp>
        <p:nvSpPr>
          <p:cNvPr id="384" name="Google Shape;384;p33"/>
          <p:cNvSpPr txBox="1"/>
          <p:nvPr/>
        </p:nvSpPr>
        <p:spPr>
          <a:xfrm>
            <a:off x="6045100" y="4212975"/>
            <a:ext cx="61005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ahoma"/>
                <a:ea typeface="Tahoma"/>
                <a:cs typeface="Tahoma"/>
                <a:sym typeface="Tahoma"/>
              </a:rPr>
              <a:t>Evidence</a:t>
            </a:r>
            <a:endParaRPr sz="1800">
              <a:solidFill>
                <a:srgbClr val="000000"/>
              </a:solidFill>
              <a:latin typeface="Tahoma"/>
              <a:ea typeface="Tahoma"/>
              <a:cs typeface="Tahoma"/>
              <a:sym typeface="Tahoma"/>
            </a:endParaRPr>
          </a:p>
          <a:p>
            <a:pPr indent="0" lvl="0" marL="457200" marR="0" rtl="0" algn="l">
              <a:spcBef>
                <a:spcPts val="0"/>
              </a:spcBef>
              <a:spcAft>
                <a:spcPts val="0"/>
              </a:spcAft>
              <a:buNone/>
            </a:pPr>
            <a:r>
              <a:t/>
            </a:r>
            <a:endParaRPr sz="1800">
              <a:solidFill>
                <a:srgbClr val="000000"/>
              </a:solidFill>
              <a:latin typeface="Tahoma"/>
              <a:ea typeface="Tahoma"/>
              <a:cs typeface="Tahoma"/>
              <a:sym typeface="Tahoma"/>
            </a:endParaRPr>
          </a:p>
        </p:txBody>
      </p:sp>
      <p:cxnSp>
        <p:nvCxnSpPr>
          <p:cNvPr id="385" name="Google Shape;385;p33"/>
          <p:cNvCxnSpPr/>
          <p:nvPr/>
        </p:nvCxnSpPr>
        <p:spPr>
          <a:xfrm>
            <a:off x="5897250" y="4096325"/>
            <a:ext cx="20700" cy="2709900"/>
          </a:xfrm>
          <a:prstGeom prst="straightConnector1">
            <a:avLst/>
          </a:prstGeom>
          <a:noFill/>
          <a:ln cap="flat" cmpd="sng" w="19050">
            <a:solidFill>
              <a:schemeClr val="accent1"/>
            </a:solidFill>
            <a:prstDash val="solid"/>
            <a:round/>
            <a:headEnd len="med" w="med" type="none"/>
            <a:tailEnd len="med" w="med" type="none"/>
          </a:ln>
        </p:spPr>
      </p:cxnSp>
      <p:pic>
        <p:nvPicPr>
          <p:cNvPr id="386" name="Google Shape;386;p33"/>
          <p:cNvPicPr preferRelativeResize="0"/>
          <p:nvPr/>
        </p:nvPicPr>
        <p:blipFill rotWithShape="1">
          <a:blip r:embed="rId5">
            <a:alphaModFix/>
          </a:blip>
          <a:srcRect b="66664" l="6390" r="73475" t="15183"/>
          <a:stretch/>
        </p:blipFill>
        <p:spPr>
          <a:xfrm>
            <a:off x="5997652" y="4823120"/>
            <a:ext cx="3690212" cy="1794806"/>
          </a:xfrm>
          <a:prstGeom prst="rect">
            <a:avLst/>
          </a:prstGeom>
          <a:noFill/>
          <a:ln>
            <a:noFill/>
          </a:ln>
        </p:spPr>
      </p:pic>
      <p:pic>
        <p:nvPicPr>
          <p:cNvPr id="387" name="Google Shape;387;p33"/>
          <p:cNvPicPr preferRelativeResize="0"/>
          <p:nvPr/>
        </p:nvPicPr>
        <p:blipFill>
          <a:blip r:embed="rId6">
            <a:alphaModFix/>
          </a:blip>
          <a:stretch>
            <a:fillRect/>
          </a:stretch>
        </p:blipFill>
        <p:spPr>
          <a:xfrm>
            <a:off x="9767575" y="4634825"/>
            <a:ext cx="2327675" cy="2171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4"/>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txBox="1"/>
          <p:nvPr>
            <p:ph type="title"/>
          </p:nvPr>
        </p:nvSpPr>
        <p:spPr>
          <a:xfrm>
            <a:off x="1734072" y="193130"/>
            <a:ext cx="84030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Transfer </a:t>
            </a:r>
            <a:r>
              <a:rPr lang="en-US"/>
              <a:t>Test</a:t>
            </a:r>
            <a:endParaRPr/>
          </a:p>
        </p:txBody>
      </p:sp>
      <p:sp>
        <p:nvSpPr>
          <p:cNvPr id="395" name="Google Shape;395;p34"/>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6" name="Google Shape;396;p34"/>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34"/>
          <p:cNvPicPr preferRelativeResize="0"/>
          <p:nvPr/>
        </p:nvPicPr>
        <p:blipFill rotWithShape="1">
          <a:blip r:embed="rId3">
            <a:alphaModFix/>
          </a:blip>
          <a:srcRect b="0" l="-390" r="390" t="0"/>
          <a:stretch/>
        </p:blipFill>
        <p:spPr>
          <a:xfrm>
            <a:off x="10471600" y="105050"/>
            <a:ext cx="1674099" cy="1115425"/>
          </a:xfrm>
          <a:prstGeom prst="rect">
            <a:avLst/>
          </a:prstGeom>
          <a:noFill/>
          <a:ln>
            <a:noFill/>
          </a:ln>
        </p:spPr>
      </p:pic>
      <p:pic>
        <p:nvPicPr>
          <p:cNvPr id="398" name="Google Shape;398;p34"/>
          <p:cNvPicPr preferRelativeResize="0"/>
          <p:nvPr/>
        </p:nvPicPr>
        <p:blipFill rotWithShape="1">
          <a:blip r:embed="rId4">
            <a:alphaModFix/>
          </a:blip>
          <a:srcRect b="0" l="0" r="0" t="0"/>
          <a:stretch/>
        </p:blipFill>
        <p:spPr>
          <a:xfrm>
            <a:off x="364450" y="0"/>
            <a:ext cx="707015" cy="1325575"/>
          </a:xfrm>
          <a:prstGeom prst="rect">
            <a:avLst/>
          </a:prstGeom>
          <a:noFill/>
          <a:ln>
            <a:noFill/>
          </a:ln>
        </p:spPr>
      </p:pic>
      <p:cxnSp>
        <p:nvCxnSpPr>
          <p:cNvPr id="399" name="Google Shape;399;p34"/>
          <p:cNvCxnSpPr/>
          <p:nvPr/>
        </p:nvCxnSpPr>
        <p:spPr>
          <a:xfrm>
            <a:off x="0" y="1370150"/>
            <a:ext cx="12197100" cy="0"/>
          </a:xfrm>
          <a:prstGeom prst="straightConnector1">
            <a:avLst/>
          </a:prstGeom>
          <a:noFill/>
          <a:ln cap="flat" cmpd="sng" w="19050">
            <a:solidFill>
              <a:schemeClr val="accent1"/>
            </a:solidFill>
            <a:prstDash val="solid"/>
            <a:round/>
            <a:headEnd len="med" w="med" type="none"/>
            <a:tailEnd len="med" w="med" type="none"/>
          </a:ln>
        </p:spPr>
      </p:cxnSp>
      <p:cxnSp>
        <p:nvCxnSpPr>
          <p:cNvPr id="400" name="Google Shape;400;p34"/>
          <p:cNvCxnSpPr/>
          <p:nvPr/>
        </p:nvCxnSpPr>
        <p:spPr>
          <a:xfrm>
            <a:off x="-2550" y="4100975"/>
            <a:ext cx="12197100" cy="0"/>
          </a:xfrm>
          <a:prstGeom prst="straightConnector1">
            <a:avLst/>
          </a:prstGeom>
          <a:noFill/>
          <a:ln cap="flat" cmpd="sng" w="19050">
            <a:solidFill>
              <a:schemeClr val="accent1"/>
            </a:solidFill>
            <a:prstDash val="solid"/>
            <a:round/>
            <a:headEnd len="med" w="med" type="none"/>
            <a:tailEnd len="med" w="med" type="none"/>
          </a:ln>
        </p:spPr>
      </p:cxnSp>
      <p:cxnSp>
        <p:nvCxnSpPr>
          <p:cNvPr id="401" name="Google Shape;401;p34"/>
          <p:cNvCxnSpPr/>
          <p:nvPr/>
        </p:nvCxnSpPr>
        <p:spPr>
          <a:xfrm>
            <a:off x="5918100" y="4117175"/>
            <a:ext cx="19800" cy="2763000"/>
          </a:xfrm>
          <a:prstGeom prst="straightConnector1">
            <a:avLst/>
          </a:prstGeom>
          <a:noFill/>
          <a:ln cap="flat" cmpd="sng" w="19050">
            <a:solidFill>
              <a:schemeClr val="accent1"/>
            </a:solidFill>
            <a:prstDash val="solid"/>
            <a:round/>
            <a:headEnd len="med" w="med" type="none"/>
            <a:tailEnd len="med" w="med" type="none"/>
          </a:ln>
        </p:spPr>
      </p:cxnSp>
      <p:sp>
        <p:nvSpPr>
          <p:cNvPr id="402" name="Google Shape;402;p34"/>
          <p:cNvSpPr txBox="1"/>
          <p:nvPr/>
        </p:nvSpPr>
        <p:spPr>
          <a:xfrm>
            <a:off x="122625" y="1482175"/>
            <a:ext cx="11888700" cy="250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ahoma"/>
                <a:ea typeface="Tahoma"/>
                <a:cs typeface="Tahoma"/>
                <a:sym typeface="Tahoma"/>
              </a:rPr>
              <a:t>Test Overview</a:t>
            </a:r>
            <a:endParaRPr/>
          </a:p>
          <a:p>
            <a:pPr indent="-285750" lvl="0" marL="285750" marR="0" rtl="0" algn="l">
              <a:spcBef>
                <a:spcPts val="0"/>
              </a:spcBef>
              <a:spcAft>
                <a:spcPts val="0"/>
              </a:spcAft>
              <a:buClr>
                <a:srgbClr val="000000"/>
              </a:buClr>
              <a:buSzPts val="1800"/>
              <a:buFont typeface="Tahoma"/>
              <a:buChar char="•"/>
            </a:pPr>
            <a:r>
              <a:rPr lang="en-US" sz="1800">
                <a:latin typeface="Tahoma"/>
                <a:ea typeface="Tahoma"/>
                <a:cs typeface="Tahoma"/>
                <a:sym typeface="Tahoma"/>
              </a:rPr>
              <a:t>Demonstrates </a:t>
            </a:r>
            <a:r>
              <a:rPr lang="en-US" sz="1800">
                <a:solidFill>
                  <a:srgbClr val="000000"/>
                </a:solidFill>
                <a:latin typeface="Tahoma"/>
                <a:ea typeface="Tahoma"/>
                <a:cs typeface="Tahoma"/>
                <a:sym typeface="Tahoma"/>
              </a:rPr>
              <a:t>that program can</a:t>
            </a:r>
            <a:r>
              <a:rPr lang="en-US" sz="1800">
                <a:latin typeface="Tahoma"/>
                <a:ea typeface="Tahoma"/>
                <a:cs typeface="Tahoma"/>
                <a:sym typeface="Tahoma"/>
              </a:rPr>
              <a:t> </a:t>
            </a:r>
            <a:r>
              <a:rPr lang="en-US" sz="1800">
                <a:solidFill>
                  <a:srgbClr val="000000"/>
                </a:solidFill>
                <a:latin typeface="Tahoma"/>
                <a:ea typeface="Tahoma"/>
                <a:cs typeface="Tahoma"/>
                <a:sym typeface="Tahoma"/>
              </a:rPr>
              <a:t>organize data packets, and send data </a:t>
            </a:r>
            <a:r>
              <a:rPr lang="en-US" sz="1800">
                <a:latin typeface="Tahoma"/>
                <a:ea typeface="Tahoma"/>
                <a:cs typeface="Tahoma"/>
                <a:sym typeface="Tahoma"/>
              </a:rPr>
              <a:t>via the UAH transfer program</a:t>
            </a:r>
            <a:endParaRPr sz="1800">
              <a:latin typeface="Tahoma"/>
              <a:ea typeface="Tahoma"/>
              <a:cs typeface="Tahoma"/>
              <a:sym typeface="Tahoma"/>
            </a:endParaRPr>
          </a:p>
          <a:p>
            <a:pPr indent="-342900" lvl="1" marL="914400" marR="0" rtl="0" algn="l">
              <a:spcBef>
                <a:spcPts val="0"/>
              </a:spcBef>
              <a:spcAft>
                <a:spcPts val="0"/>
              </a:spcAft>
              <a:buSzPts val="1800"/>
              <a:buFont typeface="Tahoma"/>
              <a:buChar char="○"/>
            </a:pPr>
            <a:r>
              <a:rPr lang="en-US" sz="1800">
                <a:latin typeface="Tahoma"/>
                <a:ea typeface="Tahoma"/>
                <a:cs typeface="Tahoma"/>
                <a:sym typeface="Tahoma"/>
              </a:rPr>
              <a:t>Utilized both UAH’s and our own transfer program.</a:t>
            </a:r>
            <a:endParaRPr sz="1800">
              <a:latin typeface="Tahoma"/>
              <a:ea typeface="Tahoma"/>
              <a:cs typeface="Tahoma"/>
              <a:sym typeface="Tahoma"/>
            </a:endParaRPr>
          </a:p>
          <a:p>
            <a:pPr indent="-342900" lvl="0" marL="457200" marR="0" rtl="0" algn="l">
              <a:spcBef>
                <a:spcPts val="0"/>
              </a:spcBef>
              <a:spcAft>
                <a:spcPts val="0"/>
              </a:spcAft>
              <a:buSzPts val="1800"/>
              <a:buFont typeface="Tahoma"/>
              <a:buChar char="•"/>
            </a:pPr>
            <a:r>
              <a:rPr lang="en-US" sz="1800">
                <a:latin typeface="Tahoma"/>
                <a:ea typeface="Tahoma"/>
                <a:cs typeface="Tahoma"/>
                <a:sym typeface="Tahoma"/>
              </a:rPr>
              <a:t>Tested that the json data collected from the SPS30 could be transferred to /tmp/experiment and collected by UAH’s data handling program</a:t>
            </a:r>
            <a:endParaRPr sz="1800">
              <a:latin typeface="Tahoma"/>
              <a:ea typeface="Tahoma"/>
              <a:cs typeface="Tahoma"/>
              <a:sym typeface="Tahoma"/>
            </a:endParaRPr>
          </a:p>
          <a:p>
            <a:pPr indent="-342900" lvl="1" marL="914400" marR="0" rtl="0" algn="l">
              <a:spcBef>
                <a:spcPts val="0"/>
              </a:spcBef>
              <a:spcAft>
                <a:spcPts val="0"/>
              </a:spcAft>
              <a:buSzPts val="1800"/>
              <a:buFont typeface="Tahoma"/>
              <a:buChar char="○"/>
            </a:pPr>
            <a:r>
              <a:rPr lang="en-US" sz="1800">
                <a:latin typeface="Tahoma"/>
                <a:ea typeface="Tahoma"/>
                <a:cs typeface="Tahoma"/>
                <a:sym typeface="Tahoma"/>
              </a:rPr>
              <a:t>Test completed 25 times, 0 failures</a:t>
            </a:r>
            <a:endParaRPr sz="1800">
              <a:latin typeface="Tahoma"/>
              <a:ea typeface="Tahoma"/>
              <a:cs typeface="Tahoma"/>
              <a:sym typeface="Tahoma"/>
            </a:endParaRPr>
          </a:p>
          <a:p>
            <a:pPr indent="-342900" lvl="1" marL="914400" marR="0" rtl="0" algn="l">
              <a:spcBef>
                <a:spcPts val="0"/>
              </a:spcBef>
              <a:spcAft>
                <a:spcPts val="0"/>
              </a:spcAft>
              <a:buSzPts val="1800"/>
              <a:buFont typeface="Tahoma"/>
              <a:buChar char="○"/>
            </a:pPr>
            <a:r>
              <a:rPr lang="en-US" sz="1800">
                <a:latin typeface="Tahoma"/>
                <a:ea typeface="Tahoma"/>
                <a:cs typeface="Tahoma"/>
                <a:sym typeface="Tahoma"/>
              </a:rPr>
              <a:t>Pi was rebooted via various physical/software stimuli (see Recovery test)</a:t>
            </a:r>
            <a:endParaRPr sz="1800">
              <a:latin typeface="Tahoma"/>
              <a:ea typeface="Tahoma"/>
              <a:cs typeface="Tahoma"/>
              <a:sym typeface="Tahoma"/>
            </a:endParaRPr>
          </a:p>
          <a:p>
            <a:pPr indent="0" lvl="0" marL="457200" marR="0" rtl="0" algn="l">
              <a:spcBef>
                <a:spcPts val="0"/>
              </a:spcBef>
              <a:spcAft>
                <a:spcPts val="0"/>
              </a:spcAft>
              <a:buNone/>
            </a:pPr>
            <a:r>
              <a:t/>
            </a:r>
            <a:endParaRPr sz="1800">
              <a:solidFill>
                <a:srgbClr val="000000"/>
              </a:solidFill>
              <a:latin typeface="Tahoma"/>
              <a:ea typeface="Tahoma"/>
              <a:cs typeface="Tahoma"/>
              <a:sym typeface="Tahoma"/>
            </a:endParaRPr>
          </a:p>
        </p:txBody>
      </p:sp>
      <p:sp>
        <p:nvSpPr>
          <p:cNvPr id="403" name="Google Shape;403;p34"/>
          <p:cNvSpPr txBox="1"/>
          <p:nvPr/>
        </p:nvSpPr>
        <p:spPr>
          <a:xfrm>
            <a:off x="172625" y="4145575"/>
            <a:ext cx="5644200" cy="250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ahoma"/>
                <a:ea typeface="Tahoma"/>
                <a:cs typeface="Tahoma"/>
                <a:sym typeface="Tahoma"/>
              </a:rPr>
              <a:t>Results</a:t>
            </a:r>
            <a:endParaRPr/>
          </a:p>
          <a:p>
            <a:pPr indent="-342900" lvl="0" marL="457200" marR="0" rtl="0" algn="l">
              <a:spcBef>
                <a:spcPts val="0"/>
              </a:spcBef>
              <a:spcAft>
                <a:spcPts val="0"/>
              </a:spcAft>
              <a:buClr>
                <a:srgbClr val="000000"/>
              </a:buClr>
              <a:buSzPts val="1800"/>
              <a:buFont typeface="Tahoma"/>
              <a:buChar char="●"/>
            </a:pPr>
            <a:r>
              <a:rPr lang="en-US" sz="1800">
                <a:solidFill>
                  <a:srgbClr val="000000"/>
                </a:solidFill>
                <a:latin typeface="Tahoma"/>
                <a:ea typeface="Tahoma"/>
                <a:cs typeface="Tahoma"/>
                <a:sym typeface="Tahoma"/>
              </a:rPr>
              <a:t>Pass</a:t>
            </a:r>
            <a:endParaRPr/>
          </a:p>
          <a:p>
            <a:pPr indent="-342900" lvl="0" marL="457200" marR="0" rtl="0" algn="l">
              <a:spcBef>
                <a:spcPts val="0"/>
              </a:spcBef>
              <a:spcAft>
                <a:spcPts val="0"/>
              </a:spcAft>
              <a:buClr>
                <a:srgbClr val="000000"/>
              </a:buClr>
              <a:buSzPts val="1800"/>
              <a:buFont typeface="Tahoma"/>
              <a:buChar char="●"/>
            </a:pPr>
            <a:r>
              <a:rPr lang="en-US" sz="1800">
                <a:solidFill>
                  <a:srgbClr val="000000"/>
                </a:solidFill>
                <a:latin typeface="Tahoma"/>
                <a:ea typeface="Tahoma"/>
                <a:cs typeface="Tahoma"/>
                <a:sym typeface="Tahoma"/>
              </a:rPr>
              <a:t>The programs all worked as expected, data was transferred in time stamped files to /tmp/experiment</a:t>
            </a:r>
            <a:endParaRPr sz="1800">
              <a:solidFill>
                <a:srgbClr val="000000"/>
              </a:solidFill>
              <a:latin typeface="Tahoma"/>
              <a:ea typeface="Tahoma"/>
              <a:cs typeface="Tahoma"/>
              <a:sym typeface="Tahoma"/>
            </a:endParaRPr>
          </a:p>
          <a:p>
            <a:pPr indent="-342900" lvl="2" marL="1371600" marR="0" rtl="0" algn="l">
              <a:spcBef>
                <a:spcPts val="0"/>
              </a:spcBef>
              <a:spcAft>
                <a:spcPts val="0"/>
              </a:spcAft>
              <a:buSzPts val="1800"/>
              <a:buFont typeface="Tahoma"/>
              <a:buChar char="■"/>
            </a:pPr>
            <a:r>
              <a:rPr lang="en-US" sz="1800">
                <a:latin typeface="Tahoma"/>
                <a:ea typeface="Tahoma"/>
                <a:cs typeface="Tahoma"/>
                <a:sym typeface="Tahoma"/>
              </a:rPr>
              <a:t>Max of 0.5 kBps, average of 0.3 kBps</a:t>
            </a:r>
            <a:endParaRPr sz="1800">
              <a:latin typeface="Tahoma"/>
              <a:ea typeface="Tahoma"/>
              <a:cs typeface="Tahoma"/>
              <a:sym typeface="Tahoma"/>
            </a:endParaRPr>
          </a:p>
          <a:p>
            <a:pPr indent="-342900" lvl="2" marL="1371600" marR="0" rtl="0" algn="l">
              <a:spcBef>
                <a:spcPts val="0"/>
              </a:spcBef>
              <a:spcAft>
                <a:spcPts val="0"/>
              </a:spcAft>
              <a:buSzPts val="1800"/>
              <a:buFont typeface="Tahoma"/>
              <a:buChar char="■"/>
            </a:pPr>
            <a:r>
              <a:rPr lang="en-US" sz="1800">
                <a:latin typeface="Tahoma"/>
                <a:ea typeface="Tahoma"/>
                <a:cs typeface="Tahoma"/>
                <a:sym typeface="Tahoma"/>
              </a:rPr>
              <a:t>Example from UAH transfer program:</a:t>
            </a:r>
            <a:endParaRPr sz="1800">
              <a:latin typeface="Tahoma"/>
              <a:ea typeface="Tahoma"/>
              <a:cs typeface="Tahoma"/>
              <a:sym typeface="Tahoma"/>
            </a:endParaRPr>
          </a:p>
          <a:p>
            <a:pPr indent="0" lvl="0" marL="1371600" marR="0" rtl="0" algn="l">
              <a:spcBef>
                <a:spcPts val="0"/>
              </a:spcBef>
              <a:spcAft>
                <a:spcPts val="0"/>
              </a:spcAft>
              <a:buNone/>
            </a:pPr>
            <a:r>
              <a:t/>
            </a:r>
            <a:endParaRPr sz="1800">
              <a:solidFill>
                <a:srgbClr val="000000"/>
              </a:solidFill>
              <a:latin typeface="Tahoma"/>
              <a:ea typeface="Tahoma"/>
              <a:cs typeface="Tahoma"/>
              <a:sym typeface="Tahoma"/>
            </a:endParaRPr>
          </a:p>
        </p:txBody>
      </p:sp>
      <p:sp>
        <p:nvSpPr>
          <p:cNvPr id="404" name="Google Shape;404;p34"/>
          <p:cNvSpPr txBox="1"/>
          <p:nvPr/>
        </p:nvSpPr>
        <p:spPr>
          <a:xfrm>
            <a:off x="6045100" y="4212975"/>
            <a:ext cx="2396700" cy="14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1" sz="1800">
              <a:latin typeface="Tahoma"/>
              <a:ea typeface="Tahoma"/>
              <a:cs typeface="Tahoma"/>
              <a:sym typeface="Tahoma"/>
            </a:endParaRPr>
          </a:p>
          <a:p>
            <a:pPr indent="-311150" lvl="0" marL="457200" marR="0" rtl="0" algn="l">
              <a:spcBef>
                <a:spcPts val="0"/>
              </a:spcBef>
              <a:spcAft>
                <a:spcPts val="0"/>
              </a:spcAft>
              <a:buSzPts val="1300"/>
              <a:buChar char="●"/>
            </a:pPr>
            <a:r>
              <a:rPr lang="en-US" sz="1800">
                <a:latin typeface="Tahoma"/>
                <a:ea typeface="Tahoma"/>
                <a:cs typeface="Tahoma"/>
                <a:sym typeface="Tahoma"/>
              </a:rPr>
              <a:t>A picture of the populated /tmp/experiment folder after a run with the UAH program disabled.</a:t>
            </a:r>
            <a:endParaRPr sz="1800">
              <a:latin typeface="Tahoma"/>
              <a:ea typeface="Tahoma"/>
              <a:cs typeface="Tahoma"/>
              <a:sym typeface="Tahoma"/>
            </a:endParaRPr>
          </a:p>
        </p:txBody>
      </p:sp>
      <p:pic>
        <p:nvPicPr>
          <p:cNvPr id="405" name="Google Shape;405;p34"/>
          <p:cNvPicPr preferRelativeResize="0"/>
          <p:nvPr/>
        </p:nvPicPr>
        <p:blipFill rotWithShape="1">
          <a:blip r:embed="rId5">
            <a:alphaModFix/>
          </a:blip>
          <a:srcRect b="0" l="16430" r="5736" t="14871"/>
          <a:stretch/>
        </p:blipFill>
        <p:spPr>
          <a:xfrm>
            <a:off x="8441800" y="4564224"/>
            <a:ext cx="3656076" cy="2157226"/>
          </a:xfrm>
          <a:prstGeom prst="rect">
            <a:avLst/>
          </a:prstGeom>
          <a:noFill/>
          <a:ln>
            <a:noFill/>
          </a:ln>
        </p:spPr>
      </p:pic>
      <p:sp>
        <p:nvSpPr>
          <p:cNvPr id="406" name="Google Shape;406;p34"/>
          <p:cNvSpPr txBox="1"/>
          <p:nvPr/>
        </p:nvSpPr>
        <p:spPr>
          <a:xfrm>
            <a:off x="6197400" y="4145575"/>
            <a:ext cx="5814000" cy="1477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latin typeface="Tahoma"/>
                <a:ea typeface="Tahoma"/>
                <a:cs typeface="Tahoma"/>
                <a:sym typeface="Tahoma"/>
              </a:rPr>
              <a:t>Evidence</a:t>
            </a:r>
            <a:endParaRPr b="1" sz="1800">
              <a:latin typeface="Tahoma"/>
              <a:ea typeface="Tahoma"/>
              <a:cs typeface="Tahoma"/>
              <a:sym typeface="Tahoma"/>
            </a:endParaRPr>
          </a:p>
        </p:txBody>
      </p:sp>
      <p:pic>
        <p:nvPicPr>
          <p:cNvPr id="407" name="Google Shape;407;p34"/>
          <p:cNvPicPr preferRelativeResize="0"/>
          <p:nvPr/>
        </p:nvPicPr>
        <p:blipFill rotWithShape="1">
          <a:blip r:embed="rId6">
            <a:alphaModFix/>
          </a:blip>
          <a:srcRect b="33384" l="33470" r="60022" t="64968"/>
          <a:stretch/>
        </p:blipFill>
        <p:spPr>
          <a:xfrm>
            <a:off x="2084375" y="6217425"/>
            <a:ext cx="2674572" cy="3651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35"/>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35"/>
          <p:cNvSpPr txBox="1"/>
          <p:nvPr>
            <p:ph type="title"/>
          </p:nvPr>
        </p:nvSpPr>
        <p:spPr>
          <a:xfrm>
            <a:off x="1734072" y="193130"/>
            <a:ext cx="84030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Recovery </a:t>
            </a:r>
            <a:r>
              <a:rPr lang="en-US"/>
              <a:t>Test</a:t>
            </a:r>
            <a:endParaRPr/>
          </a:p>
        </p:txBody>
      </p:sp>
      <p:sp>
        <p:nvSpPr>
          <p:cNvPr id="415" name="Google Shape;415;p35"/>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6" name="Google Shape;416;p35"/>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35"/>
          <p:cNvPicPr preferRelativeResize="0"/>
          <p:nvPr/>
        </p:nvPicPr>
        <p:blipFill rotWithShape="1">
          <a:blip r:embed="rId3">
            <a:alphaModFix/>
          </a:blip>
          <a:srcRect b="0" l="-390" r="390" t="0"/>
          <a:stretch/>
        </p:blipFill>
        <p:spPr>
          <a:xfrm>
            <a:off x="10471600" y="105050"/>
            <a:ext cx="1674099" cy="1115425"/>
          </a:xfrm>
          <a:prstGeom prst="rect">
            <a:avLst/>
          </a:prstGeom>
          <a:noFill/>
          <a:ln>
            <a:noFill/>
          </a:ln>
        </p:spPr>
      </p:pic>
      <p:pic>
        <p:nvPicPr>
          <p:cNvPr id="418" name="Google Shape;418;p35"/>
          <p:cNvPicPr preferRelativeResize="0"/>
          <p:nvPr/>
        </p:nvPicPr>
        <p:blipFill rotWithShape="1">
          <a:blip r:embed="rId4">
            <a:alphaModFix/>
          </a:blip>
          <a:srcRect b="0" l="0" r="0" t="0"/>
          <a:stretch/>
        </p:blipFill>
        <p:spPr>
          <a:xfrm>
            <a:off x="364450" y="0"/>
            <a:ext cx="707015" cy="1325575"/>
          </a:xfrm>
          <a:prstGeom prst="rect">
            <a:avLst/>
          </a:prstGeom>
          <a:noFill/>
          <a:ln>
            <a:noFill/>
          </a:ln>
        </p:spPr>
      </p:pic>
      <p:cxnSp>
        <p:nvCxnSpPr>
          <p:cNvPr id="419" name="Google Shape;419;p35"/>
          <p:cNvCxnSpPr/>
          <p:nvPr/>
        </p:nvCxnSpPr>
        <p:spPr>
          <a:xfrm>
            <a:off x="0" y="1370150"/>
            <a:ext cx="12197100" cy="0"/>
          </a:xfrm>
          <a:prstGeom prst="straightConnector1">
            <a:avLst/>
          </a:prstGeom>
          <a:noFill/>
          <a:ln cap="flat" cmpd="sng" w="19050">
            <a:solidFill>
              <a:schemeClr val="accent1"/>
            </a:solidFill>
            <a:prstDash val="solid"/>
            <a:round/>
            <a:headEnd len="med" w="med" type="none"/>
            <a:tailEnd len="med" w="med" type="none"/>
          </a:ln>
        </p:spPr>
      </p:cxnSp>
      <p:cxnSp>
        <p:nvCxnSpPr>
          <p:cNvPr id="420" name="Google Shape;420;p35"/>
          <p:cNvCxnSpPr/>
          <p:nvPr/>
        </p:nvCxnSpPr>
        <p:spPr>
          <a:xfrm>
            <a:off x="-2550" y="4100975"/>
            <a:ext cx="12197100" cy="0"/>
          </a:xfrm>
          <a:prstGeom prst="straightConnector1">
            <a:avLst/>
          </a:prstGeom>
          <a:noFill/>
          <a:ln cap="flat" cmpd="sng" w="19050">
            <a:solidFill>
              <a:schemeClr val="accent1"/>
            </a:solidFill>
            <a:prstDash val="solid"/>
            <a:round/>
            <a:headEnd len="med" w="med" type="none"/>
            <a:tailEnd len="med" w="med" type="none"/>
          </a:ln>
        </p:spPr>
      </p:cxnSp>
      <p:cxnSp>
        <p:nvCxnSpPr>
          <p:cNvPr id="421" name="Google Shape;421;p35"/>
          <p:cNvCxnSpPr/>
          <p:nvPr/>
        </p:nvCxnSpPr>
        <p:spPr>
          <a:xfrm flipH="1">
            <a:off x="5937750" y="4075475"/>
            <a:ext cx="1200" cy="2804700"/>
          </a:xfrm>
          <a:prstGeom prst="straightConnector1">
            <a:avLst/>
          </a:prstGeom>
          <a:noFill/>
          <a:ln cap="flat" cmpd="sng" w="19050">
            <a:solidFill>
              <a:schemeClr val="accent1"/>
            </a:solidFill>
            <a:prstDash val="solid"/>
            <a:round/>
            <a:headEnd len="med" w="med" type="none"/>
            <a:tailEnd len="med" w="med" type="none"/>
          </a:ln>
        </p:spPr>
      </p:cxnSp>
      <p:sp>
        <p:nvSpPr>
          <p:cNvPr id="422" name="Google Shape;422;p35"/>
          <p:cNvSpPr txBox="1"/>
          <p:nvPr/>
        </p:nvSpPr>
        <p:spPr>
          <a:xfrm>
            <a:off x="122625" y="1482175"/>
            <a:ext cx="11888700" cy="250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ahoma"/>
                <a:ea typeface="Tahoma"/>
                <a:cs typeface="Tahoma"/>
                <a:sym typeface="Tahoma"/>
              </a:rPr>
              <a:t>Test Overview</a:t>
            </a:r>
            <a:endParaRPr/>
          </a:p>
          <a:p>
            <a:pPr indent="-285750" lvl="0" marL="285750" marR="0" rtl="0" algn="l">
              <a:spcBef>
                <a:spcPts val="0"/>
              </a:spcBef>
              <a:spcAft>
                <a:spcPts val="0"/>
              </a:spcAft>
              <a:buClr>
                <a:srgbClr val="000000"/>
              </a:buClr>
              <a:buSzPts val="1800"/>
              <a:buFont typeface="Tahoma"/>
              <a:buChar char="•"/>
            </a:pPr>
            <a:r>
              <a:rPr lang="en-US" sz="1800">
                <a:latin typeface="Tahoma"/>
                <a:ea typeface="Tahoma"/>
                <a:cs typeface="Tahoma"/>
                <a:sym typeface="Tahoma"/>
              </a:rPr>
              <a:t>Demonstrate</a:t>
            </a:r>
            <a:r>
              <a:rPr lang="en-US" sz="1800">
                <a:solidFill>
                  <a:srgbClr val="000000"/>
                </a:solidFill>
                <a:latin typeface="Tahoma"/>
                <a:ea typeface="Tahoma"/>
                <a:cs typeface="Tahoma"/>
                <a:sym typeface="Tahoma"/>
              </a:rPr>
              <a:t> that program can</a:t>
            </a:r>
            <a:r>
              <a:rPr lang="en-US" sz="1800">
                <a:latin typeface="Tahoma"/>
                <a:ea typeface="Tahoma"/>
                <a:cs typeface="Tahoma"/>
                <a:sym typeface="Tahoma"/>
              </a:rPr>
              <a:t> remain functional after handling hardware/software errors and resume operation at reboot.</a:t>
            </a:r>
            <a:endParaRPr sz="1800">
              <a:solidFill>
                <a:schemeClr val="dk1"/>
              </a:solidFill>
              <a:latin typeface="Tahoma"/>
              <a:ea typeface="Tahoma"/>
              <a:cs typeface="Tahoma"/>
              <a:sym typeface="Tahoma"/>
            </a:endParaRPr>
          </a:p>
          <a:p>
            <a:pPr indent="0" lvl="0" marL="457200" marR="0" rtl="0" algn="l">
              <a:spcBef>
                <a:spcPts val="0"/>
              </a:spcBef>
              <a:spcAft>
                <a:spcPts val="0"/>
              </a:spcAft>
              <a:buNone/>
            </a:pPr>
            <a:r>
              <a:t/>
            </a:r>
            <a:endParaRPr sz="1800">
              <a:solidFill>
                <a:schemeClr val="dk1"/>
              </a:solidFill>
              <a:latin typeface="Tahoma"/>
              <a:ea typeface="Tahoma"/>
              <a:cs typeface="Tahoma"/>
              <a:sym typeface="Tahoma"/>
            </a:endParaRPr>
          </a:p>
          <a:p>
            <a:pPr indent="-285750" lvl="0" marL="285750" marR="0" rtl="0" algn="l">
              <a:spcBef>
                <a:spcPts val="0"/>
              </a:spcBef>
              <a:spcAft>
                <a:spcPts val="0"/>
              </a:spcAft>
              <a:buClr>
                <a:srgbClr val="000000"/>
              </a:buClr>
              <a:buSzPts val="1800"/>
              <a:buFont typeface="Tahoma"/>
              <a:buChar char="•"/>
            </a:pPr>
            <a:r>
              <a:rPr lang="en-US" sz="1800">
                <a:solidFill>
                  <a:schemeClr val="dk1"/>
                </a:solidFill>
                <a:latin typeface="Tahoma"/>
                <a:ea typeface="Tahoma"/>
                <a:cs typeface="Tahoma"/>
                <a:sym typeface="Tahoma"/>
              </a:rPr>
              <a:t>Errors tested: Unplugging SPS30 GPIO wires, cutting power, killing programs, restart, shutdown</a:t>
            </a:r>
            <a:endParaRPr sz="1800">
              <a:solidFill>
                <a:schemeClr val="dk1"/>
              </a:solidFill>
              <a:latin typeface="Tahoma"/>
              <a:ea typeface="Tahoma"/>
              <a:cs typeface="Tahoma"/>
              <a:sym typeface="Tahoma"/>
            </a:endParaRPr>
          </a:p>
          <a:p>
            <a:pPr indent="-342900" lvl="1" marL="91440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All restarts are executed by a monitor program</a:t>
            </a:r>
            <a:endParaRPr sz="1800">
              <a:solidFill>
                <a:schemeClr val="dk1"/>
              </a:solidFill>
              <a:latin typeface="Tahoma"/>
              <a:ea typeface="Tahoma"/>
              <a:cs typeface="Tahoma"/>
              <a:sym typeface="Tahoma"/>
            </a:endParaRPr>
          </a:p>
          <a:p>
            <a:pPr indent="-342900" lvl="1" marL="914400" marR="0" rtl="0" algn="l">
              <a:spcBef>
                <a:spcPts val="0"/>
              </a:spcBef>
              <a:spcAft>
                <a:spcPts val="0"/>
              </a:spcAft>
              <a:buClr>
                <a:schemeClr val="dk1"/>
              </a:buClr>
              <a:buSzPts val="1800"/>
              <a:buFont typeface="Tahoma"/>
              <a:buChar char="○"/>
            </a:pPr>
            <a:r>
              <a:rPr lang="en-US" sz="1800">
                <a:solidFill>
                  <a:schemeClr val="dk1"/>
                </a:solidFill>
                <a:latin typeface="Tahoma"/>
                <a:ea typeface="Tahoma"/>
                <a:cs typeface="Tahoma"/>
                <a:sym typeface="Tahoma"/>
              </a:rPr>
              <a:t>Wires were plugged back in and power was restored after 10 seconds of being disconnected for this test.</a:t>
            </a:r>
            <a:endParaRPr sz="1800">
              <a:solidFill>
                <a:srgbClr val="000000"/>
              </a:solidFill>
              <a:latin typeface="Tahoma"/>
              <a:ea typeface="Tahoma"/>
              <a:cs typeface="Tahoma"/>
              <a:sym typeface="Tahoma"/>
            </a:endParaRPr>
          </a:p>
        </p:txBody>
      </p:sp>
      <p:sp>
        <p:nvSpPr>
          <p:cNvPr id="423" name="Google Shape;423;p35"/>
          <p:cNvSpPr txBox="1"/>
          <p:nvPr/>
        </p:nvSpPr>
        <p:spPr>
          <a:xfrm>
            <a:off x="172625" y="4145575"/>
            <a:ext cx="5644200" cy="25068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ahoma"/>
                <a:ea typeface="Tahoma"/>
                <a:cs typeface="Tahoma"/>
                <a:sym typeface="Tahoma"/>
              </a:rPr>
              <a:t>Results</a:t>
            </a:r>
            <a:endParaRPr/>
          </a:p>
          <a:p>
            <a:pPr indent="-342900" lvl="0" marL="457200" marR="0" rtl="0" algn="l">
              <a:spcBef>
                <a:spcPts val="0"/>
              </a:spcBef>
              <a:spcAft>
                <a:spcPts val="0"/>
              </a:spcAft>
              <a:buClr>
                <a:srgbClr val="000000"/>
              </a:buClr>
              <a:buSzPts val="1800"/>
              <a:buFont typeface="Tahoma"/>
              <a:buChar char="●"/>
            </a:pPr>
            <a:r>
              <a:rPr lang="en-US" sz="1800">
                <a:solidFill>
                  <a:srgbClr val="000000"/>
                </a:solidFill>
                <a:latin typeface="Tahoma"/>
                <a:ea typeface="Tahoma"/>
                <a:cs typeface="Tahoma"/>
                <a:sym typeface="Tahoma"/>
              </a:rPr>
              <a:t>Pass</a:t>
            </a:r>
            <a:endParaRPr/>
          </a:p>
          <a:p>
            <a:pPr indent="-342900" lvl="0" marL="457200" marR="0" rtl="0" algn="l">
              <a:spcBef>
                <a:spcPts val="0"/>
              </a:spcBef>
              <a:spcAft>
                <a:spcPts val="0"/>
              </a:spcAft>
              <a:buClr>
                <a:srgbClr val="000000"/>
              </a:buClr>
              <a:buSzPts val="1800"/>
              <a:buFont typeface="Tahoma"/>
              <a:buChar char="●"/>
            </a:pPr>
            <a:r>
              <a:rPr lang="en-US" sz="1800">
                <a:solidFill>
                  <a:srgbClr val="000000"/>
                </a:solidFill>
                <a:latin typeface="Tahoma"/>
                <a:ea typeface="Tahoma"/>
                <a:cs typeface="Tahoma"/>
                <a:sym typeface="Tahoma"/>
              </a:rPr>
              <a:t>The programs all worked as expected</a:t>
            </a:r>
            <a:r>
              <a:rPr lang="en-US" sz="1800">
                <a:latin typeface="Tahoma"/>
                <a:ea typeface="Tahoma"/>
                <a:cs typeface="Tahoma"/>
                <a:sym typeface="Tahoma"/>
              </a:rPr>
              <a:t>, always started back up after reboot.</a:t>
            </a:r>
            <a:endParaRPr sz="1800">
              <a:latin typeface="Tahoma"/>
              <a:ea typeface="Tahoma"/>
              <a:cs typeface="Tahoma"/>
              <a:sym typeface="Tahoma"/>
            </a:endParaRPr>
          </a:p>
          <a:p>
            <a:pPr indent="-342900" lvl="2" marL="1371600" marR="0" rtl="0" algn="l">
              <a:spcBef>
                <a:spcPts val="0"/>
              </a:spcBef>
              <a:spcAft>
                <a:spcPts val="0"/>
              </a:spcAft>
              <a:buSzPts val="1800"/>
              <a:buFont typeface="Tahoma"/>
              <a:buChar char="■"/>
            </a:pPr>
            <a:r>
              <a:rPr lang="en-US" sz="1800">
                <a:latin typeface="Tahoma"/>
                <a:ea typeface="Tahoma"/>
                <a:cs typeface="Tahoma"/>
                <a:sym typeface="Tahoma"/>
              </a:rPr>
              <a:t>The monitor program was able to detect and recover from all conceived errors.</a:t>
            </a:r>
            <a:endParaRPr sz="1800">
              <a:latin typeface="Tahoma"/>
              <a:ea typeface="Tahoma"/>
              <a:cs typeface="Tahoma"/>
              <a:sym typeface="Tahoma"/>
            </a:endParaRPr>
          </a:p>
          <a:p>
            <a:pPr indent="-342900" lvl="2" marL="1371600" marR="0" rtl="0" algn="l">
              <a:spcBef>
                <a:spcPts val="0"/>
              </a:spcBef>
              <a:spcAft>
                <a:spcPts val="0"/>
              </a:spcAft>
              <a:buSzPts val="1800"/>
              <a:buFont typeface="Tahoma"/>
              <a:buChar char="■"/>
            </a:pPr>
            <a:r>
              <a:rPr lang="en-US" sz="1800">
                <a:latin typeface="Tahoma"/>
                <a:ea typeface="Tahoma"/>
                <a:cs typeface="Tahoma"/>
                <a:sym typeface="Tahoma"/>
              </a:rPr>
              <a:t>Note: UAH transfer program disabled after successful relaunch to get evidence.</a:t>
            </a:r>
            <a:endParaRPr sz="1800">
              <a:latin typeface="Tahoma"/>
              <a:ea typeface="Tahoma"/>
              <a:cs typeface="Tahoma"/>
              <a:sym typeface="Tahoma"/>
            </a:endParaRPr>
          </a:p>
          <a:p>
            <a:pPr indent="0" lvl="0" marL="1371600" marR="0" rtl="0" algn="l">
              <a:spcBef>
                <a:spcPts val="0"/>
              </a:spcBef>
              <a:spcAft>
                <a:spcPts val="0"/>
              </a:spcAft>
              <a:buNone/>
            </a:pPr>
            <a:r>
              <a:t/>
            </a:r>
            <a:endParaRPr sz="1800">
              <a:solidFill>
                <a:srgbClr val="000000"/>
              </a:solidFill>
              <a:latin typeface="Tahoma"/>
              <a:ea typeface="Tahoma"/>
              <a:cs typeface="Tahoma"/>
              <a:sym typeface="Tahoma"/>
            </a:endParaRPr>
          </a:p>
        </p:txBody>
      </p:sp>
      <p:sp>
        <p:nvSpPr>
          <p:cNvPr id="424" name="Google Shape;424;p35"/>
          <p:cNvSpPr txBox="1"/>
          <p:nvPr/>
        </p:nvSpPr>
        <p:spPr>
          <a:xfrm>
            <a:off x="6045100" y="4212975"/>
            <a:ext cx="6100500" cy="243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000000"/>
                </a:solidFill>
                <a:latin typeface="Tahoma"/>
                <a:ea typeface="Tahoma"/>
                <a:cs typeface="Tahoma"/>
                <a:sym typeface="Tahoma"/>
              </a:rPr>
              <a:t>Evidence</a:t>
            </a:r>
            <a:endParaRPr sz="1800">
              <a:latin typeface="Tahoma"/>
              <a:ea typeface="Tahoma"/>
              <a:cs typeface="Tahoma"/>
              <a:sym typeface="Tahoma"/>
            </a:endParaRPr>
          </a:p>
        </p:txBody>
      </p:sp>
      <p:pic>
        <p:nvPicPr>
          <p:cNvPr id="425" name="Google Shape;425;p35"/>
          <p:cNvPicPr preferRelativeResize="0"/>
          <p:nvPr/>
        </p:nvPicPr>
        <p:blipFill rotWithShape="1">
          <a:blip r:embed="rId5">
            <a:alphaModFix/>
          </a:blip>
          <a:srcRect b="66664" l="6390" r="73475" t="15183"/>
          <a:stretch/>
        </p:blipFill>
        <p:spPr>
          <a:xfrm>
            <a:off x="6116000" y="5077238"/>
            <a:ext cx="2725708" cy="1325699"/>
          </a:xfrm>
          <a:prstGeom prst="rect">
            <a:avLst/>
          </a:prstGeom>
          <a:noFill/>
          <a:ln>
            <a:noFill/>
          </a:ln>
        </p:spPr>
      </p:pic>
      <p:pic>
        <p:nvPicPr>
          <p:cNvPr id="426" name="Google Shape;426;p35"/>
          <p:cNvPicPr preferRelativeResize="0"/>
          <p:nvPr/>
        </p:nvPicPr>
        <p:blipFill rotWithShape="1">
          <a:blip r:embed="rId6">
            <a:alphaModFix/>
          </a:blip>
          <a:srcRect b="0" l="16430" r="5736" t="14871"/>
          <a:stretch/>
        </p:blipFill>
        <p:spPr>
          <a:xfrm>
            <a:off x="8913975" y="4804330"/>
            <a:ext cx="2992650" cy="176577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Tahoma"/>
              <a:buNone/>
            </a:pPr>
            <a:r>
              <a:rPr lang="en-US"/>
              <a:t>Online Outreach Platform</a:t>
            </a:r>
            <a:endParaRPr/>
          </a:p>
        </p:txBody>
      </p:sp>
      <p:sp>
        <p:nvSpPr>
          <p:cNvPr id="432" name="Google Shape;432;p3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t/>
            </a:r>
            <a:endParaRPr/>
          </a:p>
        </p:txBody>
      </p:sp>
      <p:sp>
        <p:nvSpPr>
          <p:cNvPr id="433" name="Google Shape;433;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37"/>
          <p:cNvSpPr txBox="1"/>
          <p:nvPr>
            <p:ph type="title"/>
          </p:nvPr>
        </p:nvSpPr>
        <p:spPr>
          <a:xfrm>
            <a:off x="1865585" y="5"/>
            <a:ext cx="8403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Outreach Content</a:t>
            </a:r>
            <a:endParaRPr/>
          </a:p>
        </p:txBody>
      </p:sp>
      <p:sp>
        <p:nvSpPr>
          <p:cNvPr id="439" name="Google Shape;439;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40" name="Google Shape;440;p37"/>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37"/>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442" name="Google Shape;442;p37"/>
          <p:cNvSpPr txBox="1"/>
          <p:nvPr/>
        </p:nvSpPr>
        <p:spPr>
          <a:xfrm>
            <a:off x="1528125" y="1037425"/>
            <a:ext cx="8769300" cy="5395800"/>
          </a:xfrm>
          <a:prstGeom prst="rect">
            <a:avLst/>
          </a:prstGeom>
          <a:noFill/>
          <a:ln>
            <a:noFill/>
          </a:ln>
        </p:spPr>
        <p:txBody>
          <a:bodyPr anchorCtr="0" anchor="t" bIns="45700" lIns="91425" spcFirstLastPara="1" rIns="91425" wrap="square" tIns="45700">
            <a:noAutofit/>
          </a:bodyPr>
          <a:lstStyle/>
          <a:p>
            <a:pPr indent="0" lvl="0" marL="0" rtl="0" algn="ctr">
              <a:lnSpc>
                <a:spcPct val="115000"/>
              </a:lnSpc>
              <a:spcBef>
                <a:spcPts val="0"/>
              </a:spcBef>
              <a:spcAft>
                <a:spcPts val="0"/>
              </a:spcAft>
              <a:buNone/>
            </a:pPr>
            <a:r>
              <a:rPr lang="en-US" sz="2000">
                <a:solidFill>
                  <a:srgbClr val="000000"/>
                </a:solidFill>
                <a:latin typeface="Tahoma"/>
                <a:ea typeface="Tahoma"/>
                <a:cs typeface="Tahoma"/>
                <a:sym typeface="Tahoma"/>
              </a:rPr>
              <a:t>We </a:t>
            </a:r>
            <a:r>
              <a:rPr lang="en-US" sz="2000">
                <a:latin typeface="Tahoma"/>
                <a:ea typeface="Tahoma"/>
                <a:cs typeface="Tahoma"/>
                <a:sym typeface="Tahoma"/>
              </a:rPr>
              <a:t>have </a:t>
            </a:r>
            <a:r>
              <a:rPr lang="en-US" sz="2000">
                <a:solidFill>
                  <a:srgbClr val="000000"/>
                </a:solidFill>
                <a:latin typeface="Tahoma"/>
                <a:ea typeface="Tahoma"/>
                <a:cs typeface="Tahoma"/>
                <a:sym typeface="Tahoma"/>
              </a:rPr>
              <a:t>created an online platform through a</a:t>
            </a:r>
            <a:r>
              <a:rPr lang="en-US" sz="2000">
                <a:latin typeface="Tahoma"/>
                <a:ea typeface="Tahoma"/>
                <a:cs typeface="Tahoma"/>
                <a:sym typeface="Tahoma"/>
              </a:rPr>
              <a:t> Website, Instagram, and Youtube. </a:t>
            </a:r>
            <a:endParaRPr sz="2000">
              <a:latin typeface="Tahoma"/>
              <a:ea typeface="Tahoma"/>
              <a:cs typeface="Tahoma"/>
              <a:sym typeface="Tahoma"/>
            </a:endParaRPr>
          </a:p>
          <a:p>
            <a:pPr indent="0" lvl="0" marL="0" rtl="0" algn="l">
              <a:lnSpc>
                <a:spcPct val="115000"/>
              </a:lnSpc>
              <a:spcBef>
                <a:spcPts val="0"/>
              </a:spcBef>
              <a:spcAft>
                <a:spcPts val="0"/>
              </a:spcAft>
              <a:buNone/>
            </a:pPr>
            <a:r>
              <a:t/>
            </a:r>
            <a:endParaRPr sz="2400">
              <a:latin typeface="Tahoma"/>
              <a:ea typeface="Tahoma"/>
              <a:cs typeface="Tahoma"/>
              <a:sym typeface="Tahoma"/>
            </a:endParaRPr>
          </a:p>
          <a:p>
            <a:pPr indent="0" lvl="0" marL="1371600" rtl="0" algn="l">
              <a:lnSpc>
                <a:spcPct val="200000"/>
              </a:lnSpc>
              <a:spcBef>
                <a:spcPts val="0"/>
              </a:spcBef>
              <a:spcAft>
                <a:spcPts val="0"/>
              </a:spcAft>
              <a:buNone/>
            </a:pPr>
            <a:r>
              <a:t/>
            </a:r>
            <a:endParaRPr sz="2000">
              <a:solidFill>
                <a:srgbClr val="000000"/>
              </a:solidFill>
              <a:latin typeface="Tahoma"/>
              <a:ea typeface="Tahoma"/>
              <a:cs typeface="Tahoma"/>
              <a:sym typeface="Tahoma"/>
            </a:endParaRPr>
          </a:p>
          <a:p>
            <a:pPr indent="0" lvl="0" marL="0" rtl="0" algn="l">
              <a:lnSpc>
                <a:spcPct val="115000"/>
              </a:lnSpc>
              <a:spcBef>
                <a:spcPts val="0"/>
              </a:spcBef>
              <a:spcAft>
                <a:spcPts val="0"/>
              </a:spcAft>
              <a:buNone/>
            </a:pPr>
            <a:r>
              <a:t/>
            </a:r>
            <a:endParaRPr sz="2000">
              <a:latin typeface="Tahoma"/>
              <a:ea typeface="Tahoma"/>
              <a:cs typeface="Tahoma"/>
              <a:sym typeface="Tahoma"/>
            </a:endParaRPr>
          </a:p>
          <a:p>
            <a:pPr indent="0" lvl="0" marL="0" rtl="0" algn="l">
              <a:lnSpc>
                <a:spcPct val="115000"/>
              </a:lnSpc>
              <a:spcBef>
                <a:spcPts val="0"/>
              </a:spcBef>
              <a:spcAft>
                <a:spcPts val="0"/>
              </a:spcAft>
              <a:buNone/>
            </a:pPr>
            <a:r>
              <a:t/>
            </a:r>
            <a:endParaRPr sz="2000">
              <a:latin typeface="Tahoma"/>
              <a:ea typeface="Tahoma"/>
              <a:cs typeface="Tahoma"/>
              <a:sym typeface="Tahoma"/>
            </a:endParaRPr>
          </a:p>
          <a:p>
            <a:pPr indent="0" lvl="0" marL="0" rtl="0" algn="l">
              <a:lnSpc>
                <a:spcPct val="115000"/>
              </a:lnSpc>
              <a:spcBef>
                <a:spcPts val="0"/>
              </a:spcBef>
              <a:spcAft>
                <a:spcPts val="0"/>
              </a:spcAft>
              <a:buNone/>
            </a:pPr>
            <a:r>
              <a:t/>
            </a:r>
            <a:endParaRPr sz="2000">
              <a:latin typeface="Tahoma"/>
              <a:ea typeface="Tahoma"/>
              <a:cs typeface="Tahoma"/>
              <a:sym typeface="Tahoma"/>
            </a:endParaRPr>
          </a:p>
          <a:p>
            <a:pPr indent="0" lvl="0" marL="0" rtl="0" algn="l">
              <a:lnSpc>
                <a:spcPct val="115000"/>
              </a:lnSpc>
              <a:spcBef>
                <a:spcPts val="0"/>
              </a:spcBef>
              <a:spcAft>
                <a:spcPts val="0"/>
              </a:spcAft>
              <a:buNone/>
            </a:pPr>
            <a:r>
              <a:t/>
            </a:r>
            <a:endParaRPr sz="2000">
              <a:latin typeface="Tahoma"/>
              <a:ea typeface="Tahoma"/>
              <a:cs typeface="Tahoma"/>
              <a:sym typeface="Tahoma"/>
            </a:endParaRPr>
          </a:p>
          <a:p>
            <a:pPr indent="0" lvl="0" marL="0" rtl="0" algn="l">
              <a:lnSpc>
                <a:spcPct val="115000"/>
              </a:lnSpc>
              <a:spcBef>
                <a:spcPts val="0"/>
              </a:spcBef>
              <a:spcAft>
                <a:spcPts val="0"/>
              </a:spcAft>
              <a:buNone/>
            </a:pPr>
            <a:r>
              <a:t/>
            </a:r>
            <a:endParaRPr sz="2000">
              <a:latin typeface="Tahoma"/>
              <a:ea typeface="Tahoma"/>
              <a:cs typeface="Tahoma"/>
              <a:sym typeface="Tahoma"/>
            </a:endParaRPr>
          </a:p>
          <a:p>
            <a:pPr indent="0" lvl="0" marL="0" rtl="0" algn="l">
              <a:lnSpc>
                <a:spcPct val="115000"/>
              </a:lnSpc>
              <a:spcBef>
                <a:spcPts val="0"/>
              </a:spcBef>
              <a:spcAft>
                <a:spcPts val="0"/>
              </a:spcAft>
              <a:buNone/>
            </a:pPr>
            <a:r>
              <a:t/>
            </a:r>
            <a:endParaRPr sz="2000">
              <a:latin typeface="Tahoma"/>
              <a:ea typeface="Tahoma"/>
              <a:cs typeface="Tahoma"/>
              <a:sym typeface="Tahoma"/>
            </a:endParaRPr>
          </a:p>
          <a:p>
            <a:pPr indent="0" lvl="0" marL="0" rtl="0" algn="l">
              <a:lnSpc>
                <a:spcPct val="115000"/>
              </a:lnSpc>
              <a:spcBef>
                <a:spcPts val="0"/>
              </a:spcBef>
              <a:spcAft>
                <a:spcPts val="0"/>
              </a:spcAft>
              <a:buNone/>
            </a:pPr>
            <a:r>
              <a:t/>
            </a:r>
            <a:endParaRPr sz="2000">
              <a:latin typeface="Tahoma"/>
              <a:ea typeface="Tahoma"/>
              <a:cs typeface="Tahoma"/>
              <a:sym typeface="Tahoma"/>
            </a:endParaRPr>
          </a:p>
          <a:p>
            <a:pPr indent="0" lvl="0" marL="0" rtl="0" algn="ctr">
              <a:lnSpc>
                <a:spcPct val="115000"/>
              </a:lnSpc>
              <a:spcBef>
                <a:spcPts val="0"/>
              </a:spcBef>
              <a:spcAft>
                <a:spcPts val="0"/>
              </a:spcAft>
              <a:buNone/>
            </a:pPr>
            <a:r>
              <a:rPr lang="en-US" sz="1800">
                <a:solidFill>
                  <a:srgbClr val="000000"/>
                </a:solidFill>
                <a:latin typeface="Tahoma"/>
                <a:ea typeface="Tahoma"/>
                <a:cs typeface="Tahoma"/>
                <a:sym typeface="Tahoma"/>
              </a:rPr>
              <a:t>Our goal is to create an online presence to engage and inform viewers by sharing interesting posts and activities. We will also be sharing surveys and creating a data analysis based off what we learn not only from out data, but the experience of running a outreach project entirely online</a:t>
            </a:r>
            <a:r>
              <a:rPr lang="en-US" sz="1800">
                <a:latin typeface="Tahoma"/>
                <a:ea typeface="Tahoma"/>
                <a:cs typeface="Tahoma"/>
                <a:sym typeface="Tahoma"/>
              </a:rPr>
              <a:t> and having fun in the process.</a:t>
            </a:r>
            <a:endParaRPr sz="1800">
              <a:solidFill>
                <a:srgbClr val="000000"/>
              </a:solidFill>
              <a:latin typeface="Tahoma"/>
              <a:ea typeface="Tahoma"/>
              <a:cs typeface="Tahoma"/>
              <a:sym typeface="Tahoma"/>
            </a:endParaRPr>
          </a:p>
          <a:p>
            <a:pPr indent="0" lvl="0" marL="0" rtl="0" algn="l">
              <a:lnSpc>
                <a:spcPct val="115000"/>
              </a:lnSpc>
              <a:spcBef>
                <a:spcPts val="0"/>
              </a:spcBef>
              <a:spcAft>
                <a:spcPts val="0"/>
              </a:spcAft>
              <a:buNone/>
            </a:pPr>
            <a:r>
              <a:t/>
            </a:r>
            <a:endParaRPr sz="2000">
              <a:solidFill>
                <a:srgbClr val="000000"/>
              </a:solidFill>
              <a:latin typeface="Tahoma"/>
              <a:ea typeface="Tahoma"/>
              <a:cs typeface="Tahoma"/>
              <a:sym typeface="Tahoma"/>
            </a:endParaRPr>
          </a:p>
        </p:txBody>
      </p:sp>
      <p:sp>
        <p:nvSpPr>
          <p:cNvPr id="443" name="Google Shape;443;p37"/>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37"/>
          <p:cNvPicPr preferRelativeResize="0"/>
          <p:nvPr/>
        </p:nvPicPr>
        <p:blipFill rotWithShape="1">
          <a:blip r:embed="rId4">
            <a:alphaModFix/>
          </a:blip>
          <a:srcRect b="0" l="-390" r="390" t="0"/>
          <a:stretch/>
        </p:blipFill>
        <p:spPr>
          <a:xfrm>
            <a:off x="10471600" y="105075"/>
            <a:ext cx="1674099" cy="1115425"/>
          </a:xfrm>
          <a:prstGeom prst="rect">
            <a:avLst/>
          </a:prstGeom>
          <a:noFill/>
          <a:ln>
            <a:noFill/>
          </a:ln>
        </p:spPr>
      </p:pic>
      <p:pic>
        <p:nvPicPr>
          <p:cNvPr id="445" name="Google Shape;445;p37"/>
          <p:cNvPicPr preferRelativeResize="0"/>
          <p:nvPr/>
        </p:nvPicPr>
        <p:blipFill>
          <a:blip r:embed="rId5">
            <a:alphaModFix/>
          </a:blip>
          <a:stretch>
            <a:fillRect/>
          </a:stretch>
        </p:blipFill>
        <p:spPr>
          <a:xfrm>
            <a:off x="3316050" y="1832088"/>
            <a:ext cx="1576875" cy="1585475"/>
          </a:xfrm>
          <a:prstGeom prst="rect">
            <a:avLst/>
          </a:prstGeom>
          <a:noFill/>
          <a:ln>
            <a:noFill/>
          </a:ln>
        </p:spPr>
      </p:pic>
      <p:pic>
        <p:nvPicPr>
          <p:cNvPr id="446" name="Google Shape;446;p37"/>
          <p:cNvPicPr preferRelativeResize="0"/>
          <p:nvPr/>
        </p:nvPicPr>
        <p:blipFill>
          <a:blip r:embed="rId6">
            <a:alphaModFix/>
          </a:blip>
          <a:stretch>
            <a:fillRect/>
          </a:stretch>
        </p:blipFill>
        <p:spPr>
          <a:xfrm>
            <a:off x="6845163" y="1832071"/>
            <a:ext cx="1576875" cy="1585492"/>
          </a:xfrm>
          <a:prstGeom prst="rect">
            <a:avLst/>
          </a:prstGeom>
          <a:noFill/>
          <a:ln>
            <a:noFill/>
          </a:ln>
        </p:spPr>
      </p:pic>
      <p:pic>
        <p:nvPicPr>
          <p:cNvPr id="447" name="Google Shape;447;p37"/>
          <p:cNvPicPr preferRelativeResize="0"/>
          <p:nvPr/>
        </p:nvPicPr>
        <p:blipFill>
          <a:blip r:embed="rId7">
            <a:alphaModFix/>
          </a:blip>
          <a:stretch>
            <a:fillRect/>
          </a:stretch>
        </p:blipFill>
        <p:spPr>
          <a:xfrm>
            <a:off x="5032000" y="3560925"/>
            <a:ext cx="1576875" cy="1585600"/>
          </a:xfrm>
          <a:prstGeom prst="rect">
            <a:avLst/>
          </a:prstGeom>
          <a:noFill/>
          <a:ln>
            <a:noFill/>
          </a:ln>
        </p:spPr>
      </p:pic>
      <p:pic>
        <p:nvPicPr>
          <p:cNvPr id="448" name="Google Shape;448;p37"/>
          <p:cNvPicPr preferRelativeResize="0"/>
          <p:nvPr/>
        </p:nvPicPr>
        <p:blipFill rotWithShape="1">
          <a:blip r:embed="rId8">
            <a:alphaModFix/>
          </a:blip>
          <a:srcRect b="0" l="20306" r="19791" t="0"/>
          <a:stretch/>
        </p:blipFill>
        <p:spPr>
          <a:xfrm>
            <a:off x="5032000" y="1834213"/>
            <a:ext cx="1674101" cy="1581221"/>
          </a:xfrm>
          <a:prstGeom prst="rect">
            <a:avLst/>
          </a:prstGeom>
          <a:noFill/>
          <a:ln>
            <a:noFill/>
          </a:ln>
        </p:spPr>
      </p:pic>
      <p:pic>
        <p:nvPicPr>
          <p:cNvPr id="449" name="Google Shape;449;p37"/>
          <p:cNvPicPr preferRelativeResize="0"/>
          <p:nvPr/>
        </p:nvPicPr>
        <p:blipFill rotWithShape="1">
          <a:blip r:embed="rId9">
            <a:alphaModFix/>
          </a:blip>
          <a:srcRect b="0" l="4012" r="0" t="0"/>
          <a:stretch/>
        </p:blipFill>
        <p:spPr>
          <a:xfrm>
            <a:off x="8610600" y="1831976"/>
            <a:ext cx="1452392" cy="1585600"/>
          </a:xfrm>
          <a:prstGeom prst="rect">
            <a:avLst/>
          </a:prstGeom>
          <a:noFill/>
          <a:ln>
            <a:noFill/>
          </a:ln>
        </p:spPr>
      </p:pic>
      <p:pic>
        <p:nvPicPr>
          <p:cNvPr id="450" name="Google Shape;450;p37"/>
          <p:cNvPicPr preferRelativeResize="0"/>
          <p:nvPr/>
        </p:nvPicPr>
        <p:blipFill>
          <a:blip r:embed="rId10">
            <a:alphaModFix/>
          </a:blip>
          <a:stretch>
            <a:fillRect/>
          </a:stretch>
        </p:blipFill>
        <p:spPr>
          <a:xfrm>
            <a:off x="1502875" y="1862832"/>
            <a:ext cx="1674100" cy="1554743"/>
          </a:xfrm>
          <a:prstGeom prst="rect">
            <a:avLst/>
          </a:prstGeom>
          <a:noFill/>
          <a:ln>
            <a:noFill/>
          </a:ln>
        </p:spPr>
      </p:pic>
      <p:pic>
        <p:nvPicPr>
          <p:cNvPr id="451" name="Google Shape;451;p37"/>
          <p:cNvPicPr preferRelativeResize="0"/>
          <p:nvPr/>
        </p:nvPicPr>
        <p:blipFill>
          <a:blip r:embed="rId11">
            <a:alphaModFix/>
          </a:blip>
          <a:stretch>
            <a:fillRect/>
          </a:stretch>
        </p:blipFill>
        <p:spPr>
          <a:xfrm>
            <a:off x="6845175" y="3560925"/>
            <a:ext cx="1576875" cy="1563925"/>
          </a:xfrm>
          <a:prstGeom prst="rect">
            <a:avLst/>
          </a:prstGeom>
          <a:noFill/>
          <a:ln>
            <a:noFill/>
          </a:ln>
        </p:spPr>
      </p:pic>
      <p:pic>
        <p:nvPicPr>
          <p:cNvPr id="452" name="Google Shape;452;p37"/>
          <p:cNvPicPr preferRelativeResize="0"/>
          <p:nvPr/>
        </p:nvPicPr>
        <p:blipFill rotWithShape="1">
          <a:blip r:embed="rId12">
            <a:alphaModFix/>
          </a:blip>
          <a:srcRect b="9682" l="0" r="0" t="0"/>
          <a:stretch/>
        </p:blipFill>
        <p:spPr>
          <a:xfrm>
            <a:off x="3316050" y="3560925"/>
            <a:ext cx="1576875" cy="1585600"/>
          </a:xfrm>
          <a:prstGeom prst="rect">
            <a:avLst/>
          </a:prstGeom>
          <a:noFill/>
          <a:ln>
            <a:noFill/>
          </a:ln>
        </p:spPr>
      </p:pic>
      <p:pic>
        <p:nvPicPr>
          <p:cNvPr id="453" name="Google Shape;453;p37"/>
          <p:cNvPicPr preferRelativeResize="0"/>
          <p:nvPr/>
        </p:nvPicPr>
        <p:blipFill>
          <a:blip r:embed="rId13">
            <a:alphaModFix/>
          </a:blip>
          <a:stretch>
            <a:fillRect/>
          </a:stretch>
        </p:blipFill>
        <p:spPr>
          <a:xfrm>
            <a:off x="8548361" y="3565286"/>
            <a:ext cx="1576878" cy="1576878"/>
          </a:xfrm>
          <a:prstGeom prst="rect">
            <a:avLst/>
          </a:prstGeom>
          <a:noFill/>
          <a:ln>
            <a:noFill/>
          </a:ln>
        </p:spPr>
      </p:pic>
      <p:pic>
        <p:nvPicPr>
          <p:cNvPr id="454" name="Google Shape;454;p37"/>
          <p:cNvPicPr preferRelativeResize="0"/>
          <p:nvPr/>
        </p:nvPicPr>
        <p:blipFill rotWithShape="1">
          <a:blip r:embed="rId14">
            <a:alphaModFix/>
          </a:blip>
          <a:srcRect b="6822" l="4273" r="769" t="25015"/>
          <a:stretch/>
        </p:blipFill>
        <p:spPr>
          <a:xfrm>
            <a:off x="1502875" y="3541738"/>
            <a:ext cx="1674100" cy="16022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1"/>
          <p:cNvSpPr txBox="1"/>
          <p:nvPr>
            <p:ph type="title"/>
          </p:nvPr>
        </p:nvSpPr>
        <p:spPr>
          <a:xfrm>
            <a:off x="1894572" y="300755"/>
            <a:ext cx="8402855"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Smells Like Particulate Matter</a:t>
            </a:r>
            <a:endParaRPr/>
          </a:p>
        </p:txBody>
      </p:sp>
      <p:sp>
        <p:nvSpPr>
          <p:cNvPr id="101" name="Google Shape;101;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2" name="Google Shape;102;p11"/>
          <p:cNvSpPr txBox="1"/>
          <p:nvPr/>
        </p:nvSpPr>
        <p:spPr>
          <a:xfrm>
            <a:off x="7383150" y="2460325"/>
            <a:ext cx="4656300" cy="22158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000"/>
              <a:buFont typeface="Arial"/>
              <a:buNone/>
            </a:pPr>
            <a:r>
              <a:rPr b="1" lang="en-US" sz="3000">
                <a:solidFill>
                  <a:schemeClr val="dk1"/>
                </a:solidFill>
                <a:latin typeface="Dancing Script"/>
                <a:ea typeface="Dancing Script"/>
                <a:cs typeface="Dancing Script"/>
                <a:sym typeface="Dancing Script"/>
              </a:rPr>
              <a:t>“[Our] goal is simple. It is a complete understanding of the universe, why is it as it is and why it exists at all” - Stephen Hawking</a:t>
            </a:r>
            <a:endParaRPr b="1" sz="3000">
              <a:solidFill>
                <a:schemeClr val="dk1"/>
              </a:solidFill>
              <a:latin typeface="Dancing Script"/>
              <a:ea typeface="Dancing Script"/>
              <a:cs typeface="Dancing Script"/>
              <a:sym typeface="Dancing Script"/>
            </a:endParaRPr>
          </a:p>
        </p:txBody>
      </p:sp>
      <p:sp>
        <p:nvSpPr>
          <p:cNvPr id="103" name="Google Shape;103;p11"/>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11"/>
          <p:cNvPicPr preferRelativeResize="0"/>
          <p:nvPr/>
        </p:nvPicPr>
        <p:blipFill rotWithShape="1">
          <a:blip r:embed="rId3">
            <a:alphaModFix/>
          </a:blip>
          <a:srcRect b="0" l="0" r="0" t="0"/>
          <a:stretch/>
        </p:blipFill>
        <p:spPr>
          <a:xfrm>
            <a:off x="364450" y="0"/>
            <a:ext cx="707015" cy="1325575"/>
          </a:xfrm>
          <a:prstGeom prst="rect">
            <a:avLst/>
          </a:prstGeom>
          <a:noFill/>
          <a:ln>
            <a:noFill/>
          </a:ln>
        </p:spPr>
      </p:pic>
      <p:pic>
        <p:nvPicPr>
          <p:cNvPr id="105" name="Google Shape;105;p11"/>
          <p:cNvPicPr preferRelativeResize="0"/>
          <p:nvPr/>
        </p:nvPicPr>
        <p:blipFill rotWithShape="1">
          <a:blip r:embed="rId4">
            <a:alphaModFix/>
          </a:blip>
          <a:srcRect b="0" l="0" r="0" t="0"/>
          <a:stretch/>
        </p:blipFill>
        <p:spPr>
          <a:xfrm>
            <a:off x="1071487" y="1518825"/>
            <a:ext cx="6311663" cy="4205467"/>
          </a:xfrm>
          <a:prstGeom prst="rect">
            <a:avLst/>
          </a:prstGeom>
          <a:noFill/>
          <a:ln>
            <a:noFill/>
          </a:ln>
        </p:spPr>
      </p:pic>
      <p:sp>
        <p:nvSpPr>
          <p:cNvPr id="106" name="Google Shape;106;p11"/>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11"/>
          <p:cNvPicPr preferRelativeResize="0"/>
          <p:nvPr/>
        </p:nvPicPr>
        <p:blipFill>
          <a:blip r:embed="rId5">
            <a:alphaModFix/>
          </a:blip>
          <a:stretch>
            <a:fillRect/>
          </a:stretch>
        </p:blipFill>
        <p:spPr>
          <a:xfrm>
            <a:off x="11011632" y="105086"/>
            <a:ext cx="1123765" cy="1115401"/>
          </a:xfrm>
          <a:prstGeom prst="rect">
            <a:avLst/>
          </a:prstGeom>
          <a:noFill/>
          <a:ln>
            <a:noFill/>
          </a:ln>
        </p:spPr>
      </p:pic>
      <p:pic>
        <p:nvPicPr>
          <p:cNvPr id="108" name="Google Shape;108;p11"/>
          <p:cNvPicPr preferRelativeResize="0"/>
          <p:nvPr/>
        </p:nvPicPr>
        <p:blipFill rotWithShape="1">
          <a:blip r:embed="rId4">
            <a:alphaModFix/>
          </a:blip>
          <a:srcRect b="0" l="-390" r="390" t="0"/>
          <a:stretch/>
        </p:blipFill>
        <p:spPr>
          <a:xfrm>
            <a:off x="10471600" y="105075"/>
            <a:ext cx="1674099" cy="1115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38"/>
          <p:cNvSpPr txBox="1"/>
          <p:nvPr>
            <p:ph type="title"/>
          </p:nvPr>
        </p:nvSpPr>
        <p:spPr>
          <a:xfrm>
            <a:off x="1894572" y="300755"/>
            <a:ext cx="8403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Platform Screenshots</a:t>
            </a:r>
            <a:endParaRPr/>
          </a:p>
        </p:txBody>
      </p:sp>
      <p:sp>
        <p:nvSpPr>
          <p:cNvPr id="460" name="Google Shape;460;p3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1" name="Google Shape;461;p38"/>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2" name="Google Shape;462;p38"/>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463" name="Google Shape;463;p38"/>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4" name="Google Shape;464;p38"/>
          <p:cNvPicPr preferRelativeResize="0"/>
          <p:nvPr/>
        </p:nvPicPr>
        <p:blipFill rotWithShape="1">
          <a:blip r:embed="rId4">
            <a:alphaModFix/>
          </a:blip>
          <a:srcRect b="0" l="-390" r="390" t="0"/>
          <a:stretch/>
        </p:blipFill>
        <p:spPr>
          <a:xfrm>
            <a:off x="10471600" y="105075"/>
            <a:ext cx="1674099" cy="1115425"/>
          </a:xfrm>
          <a:prstGeom prst="rect">
            <a:avLst/>
          </a:prstGeom>
          <a:noFill/>
          <a:ln>
            <a:noFill/>
          </a:ln>
        </p:spPr>
      </p:pic>
      <p:pic>
        <p:nvPicPr>
          <p:cNvPr id="465" name="Google Shape;465;p38"/>
          <p:cNvPicPr preferRelativeResize="0"/>
          <p:nvPr/>
        </p:nvPicPr>
        <p:blipFill>
          <a:blip r:embed="rId5">
            <a:alphaModFix/>
          </a:blip>
          <a:stretch>
            <a:fillRect/>
          </a:stretch>
        </p:blipFill>
        <p:spPr>
          <a:xfrm>
            <a:off x="3327775" y="1402700"/>
            <a:ext cx="5652548" cy="2323524"/>
          </a:xfrm>
          <a:prstGeom prst="rect">
            <a:avLst/>
          </a:prstGeom>
          <a:noFill/>
          <a:ln>
            <a:noFill/>
          </a:ln>
        </p:spPr>
      </p:pic>
      <p:pic>
        <p:nvPicPr>
          <p:cNvPr id="466" name="Google Shape;466;p38"/>
          <p:cNvPicPr preferRelativeResize="0"/>
          <p:nvPr/>
        </p:nvPicPr>
        <p:blipFill>
          <a:blip r:embed="rId6">
            <a:alphaModFix/>
          </a:blip>
          <a:stretch>
            <a:fillRect/>
          </a:stretch>
        </p:blipFill>
        <p:spPr>
          <a:xfrm>
            <a:off x="7583625" y="4280162"/>
            <a:ext cx="3272374" cy="2441299"/>
          </a:xfrm>
          <a:prstGeom prst="rect">
            <a:avLst/>
          </a:prstGeom>
          <a:noFill/>
          <a:ln>
            <a:noFill/>
          </a:ln>
        </p:spPr>
      </p:pic>
      <p:pic>
        <p:nvPicPr>
          <p:cNvPr id="467" name="Google Shape;467;p38"/>
          <p:cNvPicPr preferRelativeResize="0"/>
          <p:nvPr/>
        </p:nvPicPr>
        <p:blipFill>
          <a:blip r:embed="rId7">
            <a:alphaModFix/>
          </a:blip>
          <a:stretch>
            <a:fillRect/>
          </a:stretch>
        </p:blipFill>
        <p:spPr>
          <a:xfrm>
            <a:off x="1452100" y="4362704"/>
            <a:ext cx="3272375" cy="2358746"/>
          </a:xfrm>
          <a:prstGeom prst="rect">
            <a:avLst/>
          </a:prstGeom>
          <a:noFill/>
          <a:ln>
            <a:noFill/>
          </a:ln>
        </p:spPr>
      </p:pic>
      <p:pic>
        <p:nvPicPr>
          <p:cNvPr id="468" name="Google Shape;468;p38"/>
          <p:cNvPicPr preferRelativeResize="0"/>
          <p:nvPr/>
        </p:nvPicPr>
        <p:blipFill>
          <a:blip r:embed="rId8">
            <a:alphaModFix/>
          </a:blip>
          <a:stretch>
            <a:fillRect/>
          </a:stretch>
        </p:blipFill>
        <p:spPr>
          <a:xfrm>
            <a:off x="4782450" y="4015788"/>
            <a:ext cx="2743199" cy="181021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39"/>
          <p:cNvSpPr txBox="1"/>
          <p:nvPr>
            <p:ph type="title"/>
          </p:nvPr>
        </p:nvSpPr>
        <p:spPr>
          <a:xfrm>
            <a:off x="1894572" y="300755"/>
            <a:ext cx="84030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Planned Video Activities</a:t>
            </a:r>
            <a:endParaRPr/>
          </a:p>
        </p:txBody>
      </p:sp>
      <p:sp>
        <p:nvSpPr>
          <p:cNvPr id="475" name="Google Shape;475;p39"/>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2400"/>
              <a:t>Because our science objective is so specific, we want to engage our audience through more general topics in our activities</a:t>
            </a:r>
            <a:endParaRPr sz="2400"/>
          </a:p>
          <a:p>
            <a:pPr indent="-355600" lvl="0" marL="457200" rtl="0" algn="l">
              <a:lnSpc>
                <a:spcPct val="115000"/>
              </a:lnSpc>
              <a:spcBef>
                <a:spcPts val="1000"/>
              </a:spcBef>
              <a:spcAft>
                <a:spcPts val="0"/>
              </a:spcAft>
              <a:buSzPts val="2000"/>
              <a:buChar char="•"/>
            </a:pPr>
            <a:r>
              <a:rPr lang="en-US" sz="2000"/>
              <a:t>How sensors work: an info. video</a:t>
            </a:r>
            <a:endParaRPr sz="2000"/>
          </a:p>
          <a:p>
            <a:pPr indent="-355600" lvl="0" marL="457200" rtl="0" algn="l">
              <a:lnSpc>
                <a:spcPct val="115000"/>
              </a:lnSpc>
              <a:spcBef>
                <a:spcPts val="0"/>
              </a:spcBef>
              <a:spcAft>
                <a:spcPts val="0"/>
              </a:spcAft>
              <a:buSzPts val="2000"/>
              <a:buChar char="•"/>
            </a:pPr>
            <a:r>
              <a:rPr lang="en-US" sz="2000"/>
              <a:t>Building a Model Solar System</a:t>
            </a:r>
            <a:endParaRPr sz="2000"/>
          </a:p>
          <a:p>
            <a:pPr indent="-355600" lvl="0" marL="457200" rtl="0" algn="l">
              <a:lnSpc>
                <a:spcPct val="115000"/>
              </a:lnSpc>
              <a:spcBef>
                <a:spcPts val="0"/>
              </a:spcBef>
              <a:spcAft>
                <a:spcPts val="0"/>
              </a:spcAft>
              <a:buSzPts val="2000"/>
              <a:buChar char="•"/>
            </a:pPr>
            <a:r>
              <a:rPr lang="en-US" sz="2000"/>
              <a:t>The phases of the moon</a:t>
            </a:r>
            <a:endParaRPr sz="2000"/>
          </a:p>
          <a:p>
            <a:pPr indent="-355600" lvl="0" marL="457200" rtl="0" algn="l">
              <a:lnSpc>
                <a:spcPct val="115000"/>
              </a:lnSpc>
              <a:spcBef>
                <a:spcPts val="0"/>
              </a:spcBef>
              <a:spcAft>
                <a:spcPts val="0"/>
              </a:spcAft>
              <a:buSzPts val="2000"/>
              <a:buChar char="•"/>
            </a:pPr>
            <a:r>
              <a:rPr lang="en-US" sz="2000"/>
              <a:t>Building a Timeline of Space Firsts</a:t>
            </a:r>
            <a:endParaRPr sz="2000"/>
          </a:p>
          <a:p>
            <a:pPr indent="0" lvl="0" marL="457200" rtl="0" algn="l">
              <a:lnSpc>
                <a:spcPct val="115000"/>
              </a:lnSpc>
              <a:spcBef>
                <a:spcPts val="1000"/>
              </a:spcBef>
              <a:spcAft>
                <a:spcPts val="0"/>
              </a:spcAft>
              <a:buNone/>
            </a:pPr>
            <a:r>
              <a:t/>
            </a:r>
            <a:endParaRPr sz="2000"/>
          </a:p>
          <a:p>
            <a:pPr indent="0" lvl="0" marL="0" rtl="0" algn="l">
              <a:lnSpc>
                <a:spcPct val="115000"/>
              </a:lnSpc>
              <a:spcBef>
                <a:spcPts val="1000"/>
              </a:spcBef>
              <a:spcAft>
                <a:spcPts val="0"/>
              </a:spcAft>
              <a:buNone/>
            </a:pPr>
            <a:r>
              <a:rPr lang="en-US" sz="2000"/>
              <a:t>Once we build a more </a:t>
            </a:r>
            <a:r>
              <a:rPr lang="en-US" sz="2000"/>
              <a:t>substantial</a:t>
            </a:r>
            <a:r>
              <a:rPr lang="en-US" sz="2000"/>
              <a:t> following, we plan on asking our followers what they want to learn more about and want to see next</a:t>
            </a:r>
            <a:endParaRPr sz="2000"/>
          </a:p>
          <a:p>
            <a:pPr indent="0" lvl="0" marL="0" rtl="0" algn="l">
              <a:spcBef>
                <a:spcPts val="1000"/>
              </a:spcBef>
              <a:spcAft>
                <a:spcPts val="0"/>
              </a:spcAft>
              <a:buNone/>
            </a:pPr>
            <a:r>
              <a:t/>
            </a:r>
            <a:endParaRPr sz="2000"/>
          </a:p>
        </p:txBody>
      </p:sp>
      <p:sp>
        <p:nvSpPr>
          <p:cNvPr id="476" name="Google Shape;476;p39"/>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77" name="Google Shape;477;p39"/>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8" name="Google Shape;478;p39"/>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479" name="Google Shape;479;p39"/>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39"/>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0"/>
          <p:cNvSpPr txBox="1"/>
          <p:nvPr>
            <p:ph type="title"/>
          </p:nvPr>
        </p:nvSpPr>
        <p:spPr>
          <a:xfrm>
            <a:off x="1894572" y="300755"/>
            <a:ext cx="84030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Survey Data</a:t>
            </a:r>
            <a:endParaRPr/>
          </a:p>
        </p:txBody>
      </p:sp>
      <p:sp>
        <p:nvSpPr>
          <p:cNvPr id="487" name="Google Shape;487;p40"/>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
        <p:nvSpPr>
          <p:cNvPr id="488" name="Google Shape;488;p40"/>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1"/>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Tahoma"/>
              <a:buNone/>
            </a:pPr>
            <a:r>
              <a:rPr lang="en-US"/>
              <a:t>Design Phase Summary</a:t>
            </a:r>
            <a:endParaRPr/>
          </a:p>
        </p:txBody>
      </p:sp>
      <p:sp>
        <p:nvSpPr>
          <p:cNvPr id="494" name="Google Shape;494;p41"/>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888888"/>
              </a:buClr>
              <a:buSzPts val="2400"/>
              <a:buNone/>
            </a:pPr>
            <a:r>
              <a:t/>
            </a:r>
            <a:endParaRPr/>
          </a:p>
        </p:txBody>
      </p:sp>
      <p:sp>
        <p:nvSpPr>
          <p:cNvPr id="495" name="Google Shape;495;p4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2"/>
          <p:cNvSpPr txBox="1"/>
          <p:nvPr>
            <p:ph type="title"/>
          </p:nvPr>
        </p:nvSpPr>
        <p:spPr>
          <a:xfrm>
            <a:off x="1894572" y="300755"/>
            <a:ext cx="84030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Lessons Learned</a:t>
            </a:r>
            <a:endParaRPr/>
          </a:p>
        </p:txBody>
      </p:sp>
      <p:sp>
        <p:nvSpPr>
          <p:cNvPr id="502" name="Google Shape;502;p42"/>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03" name="Google Shape;503;p42"/>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4" name="Google Shape;504;p42"/>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505" name="Google Shape;505;p42"/>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506" name="Google Shape;506;p42"/>
          <p:cNvGraphicFramePr/>
          <p:nvPr/>
        </p:nvGraphicFramePr>
        <p:xfrm>
          <a:off x="1388438" y="1492725"/>
          <a:ext cx="3000000" cy="3000000"/>
        </p:xfrm>
        <a:graphic>
          <a:graphicData uri="http://schemas.openxmlformats.org/drawingml/2006/table">
            <a:tbl>
              <a:tblPr bandRow="1" firstRow="1">
                <a:noFill/>
                <a:tableStyleId>{B9819D66-282E-40B9-8AD2-8D6912502A1A}</a:tableStyleId>
              </a:tblPr>
              <a:tblGrid>
                <a:gridCol w="2491350"/>
                <a:gridCol w="2766200"/>
                <a:gridCol w="2216450"/>
                <a:gridCol w="2491350"/>
              </a:tblGrid>
              <a:tr h="1020975">
                <a:tc>
                  <a:txBody>
                    <a:bodyPr/>
                    <a:lstStyle/>
                    <a:p>
                      <a:pPr indent="0" lvl="0" marL="0" marR="0" rtl="0" algn="ctr">
                        <a:spcBef>
                          <a:spcPts val="0"/>
                        </a:spcBef>
                        <a:spcAft>
                          <a:spcPts val="0"/>
                        </a:spcAft>
                        <a:buNone/>
                      </a:pPr>
                      <a:r>
                        <a:rPr lang="en-US" sz="1800">
                          <a:latin typeface="Tahoma"/>
                          <a:ea typeface="Tahoma"/>
                          <a:cs typeface="Tahoma"/>
                          <a:sym typeface="Tahoma"/>
                        </a:rPr>
                        <a:t>Leadership</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a:latin typeface="Tahoma"/>
                          <a:ea typeface="Tahoma"/>
                          <a:cs typeface="Tahoma"/>
                          <a:sym typeface="Tahoma"/>
                        </a:rPr>
                        <a:t>Programming Group</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a:latin typeface="Tahoma"/>
                          <a:ea typeface="Tahoma"/>
                          <a:cs typeface="Tahoma"/>
                          <a:sym typeface="Tahoma"/>
                        </a:rPr>
                        <a:t>Testing Group</a:t>
                      </a:r>
                      <a:endParaRPr>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800">
                          <a:latin typeface="Tahoma"/>
                          <a:ea typeface="Tahoma"/>
                          <a:cs typeface="Tahoma"/>
                          <a:sym typeface="Tahoma"/>
                        </a:rPr>
                        <a:t>Outreach Group</a:t>
                      </a:r>
                      <a:endParaRPr>
                        <a:latin typeface="Tahoma"/>
                        <a:ea typeface="Tahoma"/>
                        <a:cs typeface="Tahoma"/>
                        <a:sym typeface="Tahoma"/>
                      </a:endParaRPr>
                    </a:p>
                  </a:txBody>
                  <a:tcPr marT="45725" marB="45725" marR="91450" marL="91450" anchor="ctr"/>
                </a:tc>
              </a:tr>
              <a:tr h="1256475">
                <a:tc>
                  <a:txBody>
                    <a:bodyPr/>
                    <a:lstStyle/>
                    <a:p>
                      <a:pPr indent="0" lvl="0" marL="0" rtl="0" algn="ctr">
                        <a:spcBef>
                          <a:spcPts val="0"/>
                        </a:spcBef>
                        <a:spcAft>
                          <a:spcPts val="0"/>
                        </a:spcAft>
                        <a:buClr>
                          <a:schemeClr val="dk1"/>
                        </a:buClr>
                        <a:buFont typeface="Arial"/>
                        <a:buNone/>
                      </a:pPr>
                      <a:r>
                        <a:rPr lang="en-US" sz="1300">
                          <a:solidFill>
                            <a:schemeClr val="dk1"/>
                          </a:solidFill>
                          <a:latin typeface="Tahoma"/>
                          <a:ea typeface="Tahoma"/>
                          <a:cs typeface="Tahoma"/>
                          <a:sym typeface="Tahoma"/>
                        </a:rPr>
                        <a:t>We learned better methods to work on a compacted timeline, and as a result we believe that our ability to balance workloads improved significantly.</a:t>
                      </a:r>
                      <a:endParaRPr sz="1300">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300">
                          <a:solidFill>
                            <a:schemeClr val="dk1"/>
                          </a:solidFill>
                          <a:latin typeface="Tahoma"/>
                          <a:ea typeface="Tahoma"/>
                          <a:cs typeface="Tahoma"/>
                          <a:sym typeface="Tahoma"/>
                        </a:rPr>
                        <a:t>We learned how to work with each other using online communication methods in order to remain productive and complete the program.</a:t>
                      </a:r>
                      <a:endParaRPr sz="1300">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300">
                          <a:solidFill>
                            <a:schemeClr val="dk1"/>
                          </a:solidFill>
                          <a:latin typeface="Tahoma"/>
                          <a:ea typeface="Tahoma"/>
                          <a:cs typeface="Tahoma"/>
                          <a:sym typeface="Tahoma"/>
                        </a:rPr>
                        <a:t>We learned the importance of communication while completing testing, especially in a virtual environment.</a:t>
                      </a:r>
                      <a:endParaRPr sz="1300">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None/>
                      </a:pPr>
                      <a:r>
                        <a:rPr lang="en-US" sz="1300">
                          <a:solidFill>
                            <a:schemeClr val="dk1"/>
                          </a:solidFill>
                          <a:latin typeface="Tahoma"/>
                          <a:ea typeface="Tahoma"/>
                          <a:cs typeface="Tahoma"/>
                          <a:sym typeface="Tahoma"/>
                        </a:rPr>
                        <a:t>We learned how to operate online media platforms in order to collect information and tell people about our project.</a:t>
                      </a:r>
                      <a:endParaRPr sz="1300">
                        <a:latin typeface="Tahoma"/>
                        <a:ea typeface="Tahoma"/>
                        <a:cs typeface="Tahoma"/>
                        <a:sym typeface="Tahoma"/>
                      </a:endParaRPr>
                    </a:p>
                  </a:txBody>
                  <a:tcPr marT="45725" marB="45725" marR="91450" marL="91450" anchor="ctr"/>
                </a:tc>
              </a:tr>
              <a:tr h="1020975">
                <a:tc>
                  <a:txBody>
                    <a:bodyPr/>
                    <a:lstStyle/>
                    <a:p>
                      <a:pPr indent="0" lvl="0" marL="0" rtl="0" algn="ctr">
                        <a:spcBef>
                          <a:spcPts val="0"/>
                        </a:spcBef>
                        <a:spcAft>
                          <a:spcPts val="0"/>
                        </a:spcAft>
                        <a:buClr>
                          <a:schemeClr val="dk1"/>
                        </a:buClr>
                        <a:buFont typeface="Arial"/>
                        <a:buNone/>
                      </a:pPr>
                      <a:r>
                        <a:rPr lang="en-US" sz="1300">
                          <a:solidFill>
                            <a:schemeClr val="dk1"/>
                          </a:solidFill>
                          <a:latin typeface="Tahoma"/>
                          <a:ea typeface="Tahoma"/>
                          <a:cs typeface="Tahoma"/>
                          <a:sym typeface="Tahoma"/>
                        </a:rPr>
                        <a:t>Communicating exclusively over the internet led to a few miscommunications near the beginning of the semester.</a:t>
                      </a:r>
                      <a:endParaRPr sz="1300">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300">
                          <a:solidFill>
                            <a:schemeClr val="dk1"/>
                          </a:solidFill>
                          <a:latin typeface="Tahoma"/>
                          <a:ea typeface="Tahoma"/>
                          <a:cs typeface="Tahoma"/>
                          <a:sym typeface="Tahoma"/>
                        </a:rPr>
                        <a:t>Having to program without the hardware in front of you introduced more challenges.</a:t>
                      </a:r>
                      <a:endParaRPr sz="1300">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300">
                          <a:solidFill>
                            <a:schemeClr val="dk1"/>
                          </a:solidFill>
                          <a:latin typeface="Tahoma"/>
                          <a:ea typeface="Tahoma"/>
                          <a:cs typeface="Tahoma"/>
                          <a:sym typeface="Tahoma"/>
                        </a:rPr>
                        <a:t>It is hard to complete testing when you cannot collaborate in person with your </a:t>
                      </a:r>
                      <a:r>
                        <a:rPr lang="en-US" sz="1300">
                          <a:solidFill>
                            <a:schemeClr val="dk1"/>
                          </a:solidFill>
                          <a:latin typeface="Tahoma"/>
                          <a:ea typeface="Tahoma"/>
                          <a:cs typeface="Tahoma"/>
                          <a:sym typeface="Tahoma"/>
                        </a:rPr>
                        <a:t>teammates.</a:t>
                      </a:r>
                      <a:endParaRPr sz="1300">
                        <a:solidFill>
                          <a:schemeClr val="dk1"/>
                        </a:solidFill>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SzPts val="1100"/>
                        <a:buNone/>
                      </a:pPr>
                      <a:r>
                        <a:rPr lang="en-US" sz="1300">
                          <a:solidFill>
                            <a:schemeClr val="dk1"/>
                          </a:solidFill>
                          <a:latin typeface="Tahoma"/>
                          <a:ea typeface="Tahoma"/>
                          <a:cs typeface="Tahoma"/>
                          <a:sym typeface="Tahoma"/>
                        </a:rPr>
                        <a:t>Running multiple social media platform takes a new level of organization and collecting surveys is a much more difficult process.</a:t>
                      </a:r>
                      <a:endParaRPr sz="1300">
                        <a:solidFill>
                          <a:schemeClr val="dk1"/>
                        </a:solidFill>
                        <a:latin typeface="Tahoma"/>
                        <a:ea typeface="Tahoma"/>
                        <a:cs typeface="Tahoma"/>
                        <a:sym typeface="Tahoma"/>
                      </a:endParaRPr>
                    </a:p>
                  </a:txBody>
                  <a:tcPr marT="45725" marB="45725" marR="91450" marL="91450" anchor="ctr"/>
                </a:tc>
              </a:tr>
              <a:tr h="1020975">
                <a:tc>
                  <a:txBody>
                    <a:bodyPr/>
                    <a:lstStyle/>
                    <a:p>
                      <a:pPr indent="0" lvl="0" marL="0" rtl="0" algn="ctr">
                        <a:spcBef>
                          <a:spcPts val="0"/>
                        </a:spcBef>
                        <a:spcAft>
                          <a:spcPts val="0"/>
                        </a:spcAft>
                        <a:buClr>
                          <a:schemeClr val="dk1"/>
                        </a:buClr>
                        <a:buFont typeface="Arial"/>
                        <a:buNone/>
                      </a:pPr>
                      <a:r>
                        <a:rPr lang="en-US" sz="1300">
                          <a:solidFill>
                            <a:schemeClr val="dk1"/>
                          </a:solidFill>
                          <a:latin typeface="Tahoma"/>
                          <a:ea typeface="Tahoma"/>
                          <a:cs typeface="Tahoma"/>
                          <a:sym typeface="Tahoma"/>
                        </a:rPr>
                        <a:t>Next semester, we plan to start using the task assignment feature more regularly. Online, it’s easier for team members to work on </a:t>
                      </a:r>
                      <a:r>
                        <a:rPr lang="en-US" sz="1300">
                          <a:solidFill>
                            <a:schemeClr val="dk1"/>
                          </a:solidFill>
                          <a:latin typeface="Tahoma"/>
                          <a:ea typeface="Tahoma"/>
                          <a:cs typeface="Tahoma"/>
                          <a:sym typeface="Tahoma"/>
                        </a:rPr>
                        <a:t>separate</a:t>
                      </a:r>
                      <a:r>
                        <a:rPr lang="en-US" sz="1300">
                          <a:solidFill>
                            <a:schemeClr val="dk1"/>
                          </a:solidFill>
                          <a:latin typeface="Tahoma"/>
                          <a:ea typeface="Tahoma"/>
                          <a:cs typeface="Tahoma"/>
                          <a:sym typeface="Tahoma"/>
                        </a:rPr>
                        <a:t> tasks in their free time and use class hours to combine and communicate.</a:t>
                      </a:r>
                      <a:endParaRPr sz="1300">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300">
                          <a:solidFill>
                            <a:schemeClr val="dk1"/>
                          </a:solidFill>
                          <a:latin typeface="Tahoma"/>
                          <a:ea typeface="Tahoma"/>
                          <a:cs typeface="Tahoma"/>
                          <a:sym typeface="Tahoma"/>
                        </a:rPr>
                        <a:t>Programming should be much easier next semester, as we will likely be back in school, and be able to program with the hardware closeby.</a:t>
                      </a:r>
                      <a:endParaRPr sz="1300">
                        <a:latin typeface="Tahoma"/>
                        <a:ea typeface="Tahoma"/>
                        <a:cs typeface="Tahoma"/>
                        <a:sym typeface="Tahoma"/>
                      </a:endParaRPr>
                    </a:p>
                  </a:txBody>
                  <a:tcPr marT="45725" marB="45725" marR="91450" marL="91450" anchor="ctr"/>
                </a:tc>
                <a:tc>
                  <a:txBody>
                    <a:bodyPr/>
                    <a:lstStyle/>
                    <a:p>
                      <a:pPr indent="0" lvl="0" marL="0" rtl="0" algn="ctr">
                        <a:spcBef>
                          <a:spcPts val="0"/>
                        </a:spcBef>
                        <a:spcAft>
                          <a:spcPts val="0"/>
                        </a:spcAft>
                        <a:buClr>
                          <a:schemeClr val="dk1"/>
                        </a:buClr>
                        <a:buFont typeface="Arial"/>
                        <a:buNone/>
                      </a:pPr>
                      <a:r>
                        <a:rPr lang="en-US" sz="1300">
                          <a:solidFill>
                            <a:schemeClr val="dk1"/>
                          </a:solidFill>
                          <a:latin typeface="Tahoma"/>
                          <a:ea typeface="Tahoma"/>
                          <a:cs typeface="Tahoma"/>
                          <a:sym typeface="Tahoma"/>
                        </a:rPr>
                        <a:t>Next semester, we plan on scheduling team testing deadlines and making sure to schedule Zoom calls while testing is being performed.</a:t>
                      </a:r>
                      <a:endParaRPr sz="1300">
                        <a:solidFill>
                          <a:schemeClr val="dk1"/>
                        </a:solidFill>
                        <a:latin typeface="Tahoma"/>
                        <a:ea typeface="Tahoma"/>
                        <a:cs typeface="Tahoma"/>
                        <a:sym typeface="Tahoma"/>
                      </a:endParaRPr>
                    </a:p>
                  </a:txBody>
                  <a:tcPr marT="45725" marB="45725" marR="91450" marL="91450" anchor="ctr"/>
                </a:tc>
                <a:tc>
                  <a:txBody>
                    <a:bodyPr/>
                    <a:lstStyle/>
                    <a:p>
                      <a:pPr indent="0" lvl="0" marL="0" marR="0" rtl="0" algn="ctr">
                        <a:spcBef>
                          <a:spcPts val="0"/>
                        </a:spcBef>
                        <a:spcAft>
                          <a:spcPts val="0"/>
                        </a:spcAft>
                        <a:buNone/>
                      </a:pPr>
                      <a:r>
                        <a:rPr lang="en-US" sz="1300">
                          <a:latin typeface="Tahoma"/>
                          <a:ea typeface="Tahoma"/>
                          <a:cs typeface="Tahoma"/>
                          <a:sym typeface="Tahoma"/>
                        </a:rPr>
                        <a:t>If we were to change some of our processes, we would most likely reach out on our schools more established social media platforms, and encourage teachers to give out surveys in class.</a:t>
                      </a:r>
                      <a:endParaRPr sz="1300" u="none" cap="none" strike="noStrike">
                        <a:latin typeface="Tahoma"/>
                        <a:ea typeface="Tahoma"/>
                        <a:cs typeface="Tahoma"/>
                        <a:sym typeface="Tahoma"/>
                      </a:endParaRPr>
                    </a:p>
                  </a:txBody>
                  <a:tcPr marT="45725" marB="45725" marR="91450" marL="91450" anchor="ctr"/>
                </a:tc>
              </a:tr>
            </a:tbl>
          </a:graphicData>
        </a:graphic>
      </p:graphicFrame>
      <p:pic>
        <p:nvPicPr>
          <p:cNvPr id="507" name="Google Shape;507;p42"/>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43"/>
          <p:cNvSpPr txBox="1"/>
          <p:nvPr>
            <p:ph type="title"/>
          </p:nvPr>
        </p:nvSpPr>
        <p:spPr>
          <a:xfrm>
            <a:off x="1865510" y="114830"/>
            <a:ext cx="84030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Summary</a:t>
            </a:r>
            <a:endParaRPr/>
          </a:p>
        </p:txBody>
      </p:sp>
      <p:sp>
        <p:nvSpPr>
          <p:cNvPr id="514" name="Google Shape;514;p43"/>
          <p:cNvSpPr txBox="1"/>
          <p:nvPr>
            <p:ph idx="12" type="sldNum"/>
          </p:nvPr>
        </p:nvSpPr>
        <p:spPr>
          <a:xfrm>
            <a:off x="8610600" y="6356350"/>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515" name="Google Shape;515;p43"/>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43"/>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517" name="Google Shape;517;p43"/>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43"/>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pic>
        <p:nvPicPr>
          <p:cNvPr id="519" name="Google Shape;519;p43"/>
          <p:cNvPicPr preferRelativeResize="0"/>
          <p:nvPr/>
        </p:nvPicPr>
        <p:blipFill rotWithShape="1">
          <a:blip r:embed="rId5">
            <a:alphaModFix/>
          </a:blip>
          <a:srcRect b="0" l="0" r="9885" t="0"/>
          <a:stretch/>
        </p:blipFill>
        <p:spPr>
          <a:xfrm>
            <a:off x="8089350" y="1325600"/>
            <a:ext cx="3953524" cy="2692287"/>
          </a:xfrm>
          <a:prstGeom prst="rect">
            <a:avLst/>
          </a:prstGeom>
          <a:noFill/>
          <a:ln>
            <a:noFill/>
          </a:ln>
        </p:spPr>
      </p:pic>
      <p:graphicFrame>
        <p:nvGraphicFramePr>
          <p:cNvPr id="520" name="Google Shape;520;p43"/>
          <p:cNvGraphicFramePr/>
          <p:nvPr/>
        </p:nvGraphicFramePr>
        <p:xfrm>
          <a:off x="127300" y="1325603"/>
          <a:ext cx="3000000" cy="3000000"/>
        </p:xfrm>
        <a:graphic>
          <a:graphicData uri="http://schemas.openxmlformats.org/drawingml/2006/table">
            <a:tbl>
              <a:tblPr>
                <a:noFill/>
                <a:tableStyleId>{12E0E7CF-04C6-493F-9F5C-3B3059F76755}</a:tableStyleId>
              </a:tblPr>
              <a:tblGrid>
                <a:gridCol w="1507825"/>
                <a:gridCol w="6296050"/>
              </a:tblGrid>
              <a:tr h="3217975">
                <a:tc>
                  <a:txBody>
                    <a:bodyPr/>
                    <a:lstStyle/>
                    <a:p>
                      <a:pPr indent="0" lvl="0" marL="0" rtl="0" algn="ctr">
                        <a:spcBef>
                          <a:spcPts val="0"/>
                        </a:spcBef>
                        <a:spcAft>
                          <a:spcPts val="0"/>
                        </a:spcAft>
                        <a:buNone/>
                      </a:pPr>
                      <a:r>
                        <a:rPr b="1" lang="en-US" sz="1800">
                          <a:solidFill>
                            <a:srgbClr val="F3F3F3"/>
                          </a:solidFill>
                          <a:latin typeface="Tahoma"/>
                          <a:ea typeface="Tahoma"/>
                          <a:cs typeface="Tahoma"/>
                          <a:sym typeface="Tahoma"/>
                        </a:rPr>
                        <a:t>Design Summary</a:t>
                      </a:r>
                      <a:endParaRPr b="1" sz="1800"/>
                    </a:p>
                  </a:txBody>
                  <a:tcPr marT="91425" marB="91425" marR="91425" marL="91425" anchor="ctr">
                    <a:lnL cap="flat" cmpd="sng" w="19050">
                      <a:solidFill>
                        <a:srgbClr val="FFFFFF">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38CD5"/>
                    </a:solidFill>
                  </a:tcPr>
                </a:tc>
                <a:tc>
                  <a:txBody>
                    <a:bodyPr/>
                    <a:lstStyle/>
                    <a:p>
                      <a:pPr indent="-292100" lvl="0" marL="342900" rtl="0" algn="l">
                        <a:spcBef>
                          <a:spcPts val="0"/>
                        </a:spcBef>
                        <a:spcAft>
                          <a:spcPts val="0"/>
                        </a:spcAft>
                        <a:buClr>
                          <a:srgbClr val="000000"/>
                        </a:buClr>
                        <a:buSzPts val="1600"/>
                        <a:buChar char="•"/>
                      </a:pPr>
                      <a:r>
                        <a:rPr lang="en-US" sz="1600">
                          <a:solidFill>
                            <a:srgbClr val="000000"/>
                          </a:solidFill>
                          <a:latin typeface="Tahoma"/>
                          <a:ea typeface="Tahoma"/>
                          <a:cs typeface="Tahoma"/>
                          <a:sym typeface="Tahoma"/>
                        </a:rPr>
                        <a:t>Science Objectives:</a:t>
                      </a:r>
                      <a:r>
                        <a:rPr lang="en-US" sz="1600">
                          <a:latin typeface="Tahoma"/>
                          <a:ea typeface="Tahoma"/>
                          <a:cs typeface="Tahoma"/>
                          <a:sym typeface="Tahoma"/>
                        </a:rPr>
                        <a:t> </a:t>
                      </a:r>
                      <a:endParaRPr sz="1600">
                        <a:latin typeface="Tahoma"/>
                        <a:ea typeface="Tahoma"/>
                        <a:cs typeface="Tahoma"/>
                        <a:sym typeface="Tahoma"/>
                      </a:endParaRPr>
                    </a:p>
                    <a:p>
                      <a:pPr indent="-317500" lvl="0" marL="742950" rtl="0" algn="l">
                        <a:spcBef>
                          <a:spcPts val="0"/>
                        </a:spcBef>
                        <a:spcAft>
                          <a:spcPts val="0"/>
                        </a:spcAft>
                        <a:buSzPts val="1400"/>
                        <a:buFont typeface="Tahoma"/>
                        <a:buChar char="-"/>
                      </a:pPr>
                      <a:r>
                        <a:rPr lang="en-US">
                          <a:latin typeface="Tahoma"/>
                          <a:ea typeface="Tahoma"/>
                          <a:cs typeface="Tahoma"/>
                          <a:sym typeface="Tahoma"/>
                        </a:rPr>
                        <a:t>Assess particulate density, prevalence, size, and levels over time</a:t>
                      </a:r>
                      <a:endParaRPr>
                        <a:latin typeface="Tahoma"/>
                        <a:ea typeface="Tahoma"/>
                        <a:cs typeface="Tahoma"/>
                        <a:sym typeface="Tahoma"/>
                      </a:endParaRPr>
                    </a:p>
                    <a:p>
                      <a:pPr indent="-317500" lvl="0" marL="742950" rtl="0" algn="l">
                        <a:spcBef>
                          <a:spcPts val="0"/>
                        </a:spcBef>
                        <a:spcAft>
                          <a:spcPts val="0"/>
                        </a:spcAft>
                        <a:buSzPts val="1400"/>
                        <a:buFont typeface="Tahoma"/>
                        <a:buChar char="-"/>
                      </a:pPr>
                      <a:r>
                        <a:rPr lang="en-US">
                          <a:latin typeface="Tahoma"/>
                          <a:ea typeface="Tahoma"/>
                          <a:cs typeface="Tahoma"/>
                          <a:sym typeface="Tahoma"/>
                        </a:rPr>
                        <a:t>Compare to currently used particulate sensing equipment</a:t>
                      </a:r>
                      <a:endParaRPr>
                        <a:latin typeface="Tahoma"/>
                        <a:ea typeface="Tahoma"/>
                        <a:cs typeface="Tahoma"/>
                        <a:sym typeface="Tahoma"/>
                      </a:endParaRPr>
                    </a:p>
                    <a:p>
                      <a:pPr indent="-292100" lvl="0" marL="342900" rtl="0" algn="l">
                        <a:spcBef>
                          <a:spcPts val="0"/>
                        </a:spcBef>
                        <a:spcAft>
                          <a:spcPts val="0"/>
                        </a:spcAft>
                        <a:buClr>
                          <a:srgbClr val="000000"/>
                        </a:buClr>
                        <a:buSzPts val="1600"/>
                        <a:buChar char="•"/>
                      </a:pPr>
                      <a:r>
                        <a:rPr lang="en-US" sz="1600">
                          <a:latin typeface="Tahoma"/>
                          <a:ea typeface="Tahoma"/>
                          <a:cs typeface="Tahoma"/>
                          <a:sym typeface="Tahoma"/>
                        </a:rPr>
                        <a:t>Configuration</a:t>
                      </a:r>
                      <a:endParaRPr sz="1500">
                        <a:solidFill>
                          <a:srgbClr val="000000"/>
                        </a:solidFill>
                        <a:latin typeface="Tahoma"/>
                        <a:ea typeface="Tahoma"/>
                        <a:cs typeface="Tahoma"/>
                        <a:sym typeface="Tahoma"/>
                      </a:endParaRPr>
                    </a:p>
                    <a:p>
                      <a:pPr indent="-317500" lvl="0" marL="74295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Instruments: SPS30 P</a:t>
                      </a:r>
                      <a:r>
                        <a:rPr lang="en-US">
                          <a:latin typeface="Tahoma"/>
                          <a:ea typeface="Tahoma"/>
                          <a:cs typeface="Tahoma"/>
                          <a:sym typeface="Tahoma"/>
                        </a:rPr>
                        <a:t>a</a:t>
                      </a:r>
                      <a:r>
                        <a:rPr lang="en-US">
                          <a:solidFill>
                            <a:srgbClr val="000000"/>
                          </a:solidFill>
                          <a:latin typeface="Tahoma"/>
                          <a:ea typeface="Tahoma"/>
                          <a:cs typeface="Tahoma"/>
                          <a:sym typeface="Tahoma"/>
                        </a:rPr>
                        <a:t>rticulate Matter Sensor</a:t>
                      </a:r>
                      <a:endParaRPr>
                        <a:solidFill>
                          <a:srgbClr val="000000"/>
                        </a:solidFill>
                        <a:latin typeface="Tahoma"/>
                        <a:ea typeface="Tahoma"/>
                        <a:cs typeface="Tahoma"/>
                        <a:sym typeface="Tahoma"/>
                      </a:endParaRPr>
                    </a:p>
                    <a:p>
                      <a:pPr indent="-317500" lvl="0" marL="742950" rtl="0" algn="l">
                        <a:spcBef>
                          <a:spcPts val="0"/>
                        </a:spcBef>
                        <a:spcAft>
                          <a:spcPts val="0"/>
                        </a:spcAft>
                        <a:buSzPts val="1400"/>
                        <a:buFont typeface="Tahoma"/>
                        <a:buChar char="-"/>
                      </a:pPr>
                      <a:r>
                        <a:rPr lang="en-US">
                          <a:latin typeface="Tahoma"/>
                          <a:ea typeface="Tahoma"/>
                          <a:cs typeface="Tahoma"/>
                          <a:sym typeface="Tahoma"/>
                        </a:rPr>
                        <a:t>PCB is 65 x 56.5 x 0.8mm</a:t>
                      </a:r>
                      <a:endParaRPr>
                        <a:latin typeface="Tahoma"/>
                        <a:ea typeface="Tahoma"/>
                        <a:cs typeface="Tahoma"/>
                        <a:sym typeface="Tahoma"/>
                      </a:endParaRPr>
                    </a:p>
                    <a:p>
                      <a:pPr indent="-317500" lvl="0" marL="74295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6</a:t>
                      </a:r>
                      <a:r>
                        <a:rPr lang="en-US">
                          <a:latin typeface="Tahoma"/>
                          <a:ea typeface="Tahoma"/>
                          <a:cs typeface="Tahoma"/>
                          <a:sym typeface="Tahoma"/>
                        </a:rPr>
                        <a:t>5</a:t>
                      </a:r>
                      <a:r>
                        <a:rPr lang="en-US">
                          <a:solidFill>
                            <a:srgbClr val="000000"/>
                          </a:solidFill>
                          <a:latin typeface="Tahoma"/>
                          <a:ea typeface="Tahoma"/>
                          <a:cs typeface="Tahoma"/>
                          <a:sym typeface="Tahoma"/>
                        </a:rPr>
                        <a:t> x 56.5 x 1</a:t>
                      </a:r>
                      <a:r>
                        <a:rPr lang="en-US">
                          <a:latin typeface="Tahoma"/>
                          <a:ea typeface="Tahoma"/>
                          <a:cs typeface="Tahoma"/>
                          <a:sym typeface="Tahoma"/>
                        </a:rPr>
                        <a:t>7</a:t>
                      </a:r>
                      <a:r>
                        <a:rPr lang="en-US">
                          <a:solidFill>
                            <a:srgbClr val="000000"/>
                          </a:solidFill>
                          <a:latin typeface="Tahoma"/>
                          <a:ea typeface="Tahoma"/>
                          <a:cs typeface="Tahoma"/>
                          <a:sym typeface="Tahoma"/>
                        </a:rPr>
                        <a:t>.8mm</a:t>
                      </a:r>
                      <a:endParaRPr>
                        <a:solidFill>
                          <a:srgbClr val="000000"/>
                        </a:solidFill>
                        <a:latin typeface="Tahoma"/>
                        <a:ea typeface="Tahoma"/>
                        <a:cs typeface="Tahoma"/>
                        <a:sym typeface="Tahoma"/>
                      </a:endParaRPr>
                    </a:p>
                    <a:p>
                      <a:pPr indent="-317500" lvl="0" marL="742950" rtl="0" algn="l">
                        <a:spcBef>
                          <a:spcPts val="0"/>
                        </a:spcBef>
                        <a:spcAft>
                          <a:spcPts val="0"/>
                        </a:spcAft>
                        <a:buSzPts val="1400"/>
                        <a:buFont typeface="Tahoma"/>
                        <a:buChar char="-"/>
                      </a:pPr>
                      <a:r>
                        <a:rPr lang="en-US">
                          <a:latin typeface="Tahoma"/>
                          <a:ea typeface="Tahoma"/>
                          <a:cs typeface="Tahoma"/>
                          <a:sym typeface="Tahoma"/>
                        </a:rPr>
                        <a:t>Outputs ~0.3 kBps normally, max </a:t>
                      </a:r>
                      <a:r>
                        <a:rPr lang="en-US">
                          <a:latin typeface="Tahoma"/>
                          <a:ea typeface="Tahoma"/>
                          <a:cs typeface="Tahoma"/>
                          <a:sym typeface="Tahoma"/>
                        </a:rPr>
                        <a:t>0.5 </a:t>
                      </a:r>
                      <a:r>
                        <a:rPr lang="en-US">
                          <a:latin typeface="Tahoma"/>
                          <a:ea typeface="Tahoma"/>
                          <a:cs typeface="Tahoma"/>
                          <a:sym typeface="Tahoma"/>
                        </a:rPr>
                        <a:t>kBps</a:t>
                      </a:r>
                      <a:endParaRPr sz="1500">
                        <a:latin typeface="Tahoma"/>
                        <a:ea typeface="Tahoma"/>
                        <a:cs typeface="Tahoma"/>
                        <a:sym typeface="Tahoma"/>
                      </a:endParaRPr>
                    </a:p>
                    <a:p>
                      <a:pPr indent="-292100" lvl="0" marL="342900" rtl="0" algn="l">
                        <a:spcBef>
                          <a:spcPts val="0"/>
                        </a:spcBef>
                        <a:spcAft>
                          <a:spcPts val="0"/>
                        </a:spcAft>
                        <a:buClr>
                          <a:srgbClr val="000000"/>
                        </a:buClr>
                        <a:buSzPts val="1600"/>
                        <a:buChar char="•"/>
                      </a:pPr>
                      <a:r>
                        <a:rPr lang="en-US" sz="1600">
                          <a:latin typeface="Tahoma"/>
                          <a:ea typeface="Tahoma"/>
                          <a:cs typeface="Tahoma"/>
                          <a:sym typeface="Tahoma"/>
                        </a:rPr>
                        <a:t>6 Major Program Parts</a:t>
                      </a:r>
                      <a:endParaRPr sz="1500">
                        <a:solidFill>
                          <a:srgbClr val="000000"/>
                        </a:solidFill>
                        <a:latin typeface="Tahoma"/>
                        <a:ea typeface="Tahoma"/>
                        <a:cs typeface="Tahoma"/>
                        <a:sym typeface="Tahoma"/>
                      </a:endParaRPr>
                    </a:p>
                    <a:p>
                      <a:pPr indent="-317500" lvl="0" marL="742950" rtl="0" algn="l">
                        <a:spcBef>
                          <a:spcPts val="0"/>
                        </a:spcBef>
                        <a:spcAft>
                          <a:spcPts val="0"/>
                        </a:spcAft>
                        <a:buClr>
                          <a:srgbClr val="000000"/>
                        </a:buClr>
                        <a:buSzPts val="1400"/>
                        <a:buFont typeface="Tahoma"/>
                        <a:buChar char="-"/>
                      </a:pPr>
                      <a:r>
                        <a:rPr lang="en-US">
                          <a:latin typeface="Tahoma"/>
                          <a:ea typeface="Tahoma"/>
                          <a:cs typeface="Tahoma"/>
                          <a:sym typeface="Tahoma"/>
                        </a:rPr>
                        <a:t>Startup, </a:t>
                      </a:r>
                      <a:r>
                        <a:rPr lang="en-US">
                          <a:solidFill>
                            <a:srgbClr val="000000"/>
                          </a:solidFill>
                          <a:latin typeface="Tahoma"/>
                          <a:ea typeface="Tahoma"/>
                          <a:cs typeface="Tahoma"/>
                          <a:sym typeface="Tahoma"/>
                        </a:rPr>
                        <a:t>Control, Transfer, Monitor, UAH’s Data Send, and Restart</a:t>
                      </a:r>
                      <a:endParaRPr sz="1500">
                        <a:latin typeface="Tahoma"/>
                        <a:ea typeface="Tahoma"/>
                        <a:cs typeface="Tahoma"/>
                        <a:sym typeface="Tahoma"/>
                      </a:endParaRPr>
                    </a:p>
                  </a:txBody>
                  <a:tcPr marT="91425" marB="91425" marR="91425" marL="91425" anchor="ctr">
                    <a:lnL cap="flat" cmpd="sng" w="1905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E8ECF4"/>
                    </a:solidFill>
                  </a:tcPr>
                </a:tc>
              </a:tr>
              <a:tr h="1027550">
                <a:tc>
                  <a:txBody>
                    <a:bodyPr/>
                    <a:lstStyle/>
                    <a:p>
                      <a:pPr indent="0" lvl="0" marL="0" rtl="0" algn="ctr">
                        <a:lnSpc>
                          <a:spcPct val="100000"/>
                        </a:lnSpc>
                        <a:spcBef>
                          <a:spcPts val="0"/>
                        </a:spcBef>
                        <a:spcAft>
                          <a:spcPts val="0"/>
                        </a:spcAft>
                        <a:buNone/>
                      </a:pPr>
                      <a:r>
                        <a:rPr b="1" lang="en-US" sz="1800">
                          <a:solidFill>
                            <a:srgbClr val="F3F3F3"/>
                          </a:solidFill>
                          <a:latin typeface="Tahoma"/>
                          <a:ea typeface="Tahoma"/>
                          <a:cs typeface="Tahoma"/>
                          <a:sym typeface="Tahoma"/>
                        </a:rPr>
                        <a:t>Initial </a:t>
                      </a:r>
                      <a:r>
                        <a:rPr b="1" lang="en-US" sz="1800">
                          <a:solidFill>
                            <a:srgbClr val="F3F3F3"/>
                          </a:solidFill>
                          <a:latin typeface="Tahoma"/>
                          <a:ea typeface="Tahoma"/>
                          <a:cs typeface="Tahoma"/>
                          <a:sym typeface="Tahoma"/>
                        </a:rPr>
                        <a:t>Testing</a:t>
                      </a:r>
                      <a:endParaRPr b="1" sz="1800">
                        <a:solidFill>
                          <a:srgbClr val="F3F3F3"/>
                        </a:solidFill>
                        <a:latin typeface="Tahoma"/>
                        <a:ea typeface="Tahoma"/>
                        <a:cs typeface="Tahoma"/>
                        <a:sym typeface="Tahoma"/>
                      </a:endParaRPr>
                    </a:p>
                  </a:txBody>
                  <a:tcPr marT="91425" marB="91425" marR="91425" marL="91425" anchor="ctr">
                    <a:lnL cap="flat" cmpd="sng" w="19050">
                      <a:solidFill>
                        <a:srgbClr val="FFFFFF">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538CD5"/>
                    </a:solidFill>
                  </a:tcPr>
                </a:tc>
                <a:tc rowSpan="2">
                  <a:txBody>
                    <a:bodyPr/>
                    <a:lstStyle/>
                    <a:p>
                      <a:pPr indent="-285750" lvl="0" marL="342900" rtl="0" algn="l">
                        <a:spcBef>
                          <a:spcPts val="0"/>
                        </a:spcBef>
                        <a:spcAft>
                          <a:spcPts val="0"/>
                        </a:spcAft>
                        <a:buSzPts val="1500"/>
                        <a:buFont typeface="Tahoma"/>
                        <a:buChar char="•"/>
                      </a:pPr>
                      <a:r>
                        <a:rPr lang="en-US" sz="1600">
                          <a:latin typeface="Tahoma"/>
                          <a:ea typeface="Tahoma"/>
                          <a:cs typeface="Tahoma"/>
                          <a:sym typeface="Tahoma"/>
                        </a:rPr>
                        <a:t>Testing Passed</a:t>
                      </a:r>
                      <a:endParaRPr sz="1600">
                        <a:latin typeface="Tahoma"/>
                        <a:ea typeface="Tahoma"/>
                        <a:cs typeface="Tahoma"/>
                        <a:sym typeface="Tahoma"/>
                      </a:endParaRPr>
                    </a:p>
                    <a:p>
                      <a:pPr indent="-311150" lvl="1" marL="685800" rtl="0" algn="l">
                        <a:spcBef>
                          <a:spcPts val="0"/>
                        </a:spcBef>
                        <a:spcAft>
                          <a:spcPts val="0"/>
                        </a:spcAft>
                        <a:buSzPts val="1300"/>
                        <a:buFont typeface="Tahoma"/>
                        <a:buChar char="–"/>
                      </a:pPr>
                      <a:r>
                        <a:rPr lang="en-US">
                          <a:latin typeface="Tahoma"/>
                          <a:ea typeface="Tahoma"/>
                          <a:cs typeface="Tahoma"/>
                          <a:sym typeface="Tahoma"/>
                        </a:rPr>
                        <a:t>Initial </a:t>
                      </a:r>
                      <a:r>
                        <a:rPr lang="en-US">
                          <a:latin typeface="Tahoma"/>
                          <a:ea typeface="Tahoma"/>
                          <a:cs typeface="Tahoma"/>
                          <a:sym typeface="Tahoma"/>
                        </a:rPr>
                        <a:t>Functional: </a:t>
                      </a:r>
                      <a:endParaRPr>
                        <a:latin typeface="Tahoma"/>
                        <a:ea typeface="Tahoma"/>
                        <a:cs typeface="Tahoma"/>
                        <a:sym typeface="Tahoma"/>
                      </a:endParaRPr>
                    </a:p>
                    <a:p>
                      <a:pPr indent="-254000" lvl="2" marL="971550" rtl="0" algn="l">
                        <a:spcBef>
                          <a:spcPts val="0"/>
                        </a:spcBef>
                        <a:spcAft>
                          <a:spcPts val="0"/>
                        </a:spcAft>
                        <a:buSzPts val="1300"/>
                        <a:buFont typeface="Tahoma"/>
                        <a:buChar char="•"/>
                      </a:pPr>
                      <a:r>
                        <a:rPr lang="en-US">
                          <a:latin typeface="Tahoma"/>
                          <a:ea typeface="Tahoma"/>
                          <a:cs typeface="Tahoma"/>
                          <a:sym typeface="Tahoma"/>
                        </a:rPr>
                        <a:t>Sensor - </a:t>
                      </a:r>
                      <a:r>
                        <a:rPr lang="en-US">
                          <a:latin typeface="Tahoma"/>
                          <a:ea typeface="Tahoma"/>
                          <a:cs typeface="Tahoma"/>
                          <a:sym typeface="Tahoma"/>
                        </a:rPr>
                        <a:t>±10μm/m</a:t>
                      </a:r>
                      <a:r>
                        <a:rPr baseline="30000" lang="en-US">
                          <a:latin typeface="Tahoma"/>
                          <a:ea typeface="Tahoma"/>
                          <a:cs typeface="Tahoma"/>
                          <a:sym typeface="Tahoma"/>
                        </a:rPr>
                        <a:t>3</a:t>
                      </a:r>
                      <a:r>
                        <a:rPr lang="en-US">
                          <a:latin typeface="Tahoma"/>
                          <a:ea typeface="Tahoma"/>
                          <a:cs typeface="Tahoma"/>
                          <a:sym typeface="Tahoma"/>
                        </a:rPr>
                        <a:t> (±3μm/m</a:t>
                      </a:r>
                      <a:r>
                        <a:rPr baseline="30000" lang="en-US">
                          <a:latin typeface="Tahoma"/>
                          <a:ea typeface="Tahoma"/>
                          <a:cs typeface="Tahoma"/>
                          <a:sym typeface="Tahoma"/>
                        </a:rPr>
                        <a:t>3</a:t>
                      </a:r>
                      <a:r>
                        <a:rPr lang="en-US">
                          <a:latin typeface="Tahoma"/>
                          <a:ea typeface="Tahoma"/>
                          <a:cs typeface="Tahoma"/>
                          <a:sym typeface="Tahoma"/>
                        </a:rPr>
                        <a:t> in testing)</a:t>
                      </a:r>
                      <a:endParaRPr>
                        <a:latin typeface="Tahoma"/>
                        <a:ea typeface="Tahoma"/>
                        <a:cs typeface="Tahoma"/>
                        <a:sym typeface="Tahoma"/>
                      </a:endParaRPr>
                    </a:p>
                    <a:p>
                      <a:pPr indent="-254000" lvl="2" marL="971550" rtl="0" algn="l">
                        <a:spcBef>
                          <a:spcPts val="0"/>
                        </a:spcBef>
                        <a:spcAft>
                          <a:spcPts val="0"/>
                        </a:spcAft>
                        <a:buSzPts val="1300"/>
                        <a:buFont typeface="Tahoma"/>
                        <a:buChar char="•"/>
                      </a:pPr>
                      <a:r>
                        <a:rPr lang="en-US">
                          <a:latin typeface="Tahoma"/>
                          <a:ea typeface="Tahoma"/>
                          <a:cs typeface="Tahoma"/>
                          <a:sym typeface="Tahoma"/>
                        </a:rPr>
                        <a:t>Transfer - Max </a:t>
                      </a:r>
                      <a:r>
                        <a:rPr lang="en-US">
                          <a:latin typeface="Tahoma"/>
                          <a:ea typeface="Tahoma"/>
                          <a:cs typeface="Tahoma"/>
                          <a:sym typeface="Tahoma"/>
                        </a:rPr>
                        <a:t>data rate</a:t>
                      </a:r>
                      <a:r>
                        <a:rPr lang="en-US">
                          <a:latin typeface="Tahoma"/>
                          <a:ea typeface="Tahoma"/>
                          <a:cs typeface="Tahoma"/>
                          <a:sym typeface="Tahoma"/>
                        </a:rPr>
                        <a:t> of 0.5kBps</a:t>
                      </a:r>
                      <a:endParaRPr>
                        <a:latin typeface="Tahoma"/>
                        <a:ea typeface="Tahoma"/>
                        <a:cs typeface="Tahoma"/>
                        <a:sym typeface="Tahoma"/>
                      </a:endParaRPr>
                    </a:p>
                    <a:p>
                      <a:pPr indent="-254000" lvl="2" marL="971550" rtl="0" algn="l">
                        <a:spcBef>
                          <a:spcPts val="0"/>
                        </a:spcBef>
                        <a:spcAft>
                          <a:spcPts val="0"/>
                        </a:spcAft>
                        <a:buSzPts val="1300"/>
                        <a:buFont typeface="Tahoma"/>
                        <a:buChar char="•"/>
                      </a:pPr>
                      <a:r>
                        <a:rPr lang="en-US">
                          <a:latin typeface="Tahoma"/>
                          <a:ea typeface="Tahoma"/>
                          <a:cs typeface="Tahoma"/>
                          <a:sym typeface="Tahoma"/>
                        </a:rPr>
                        <a:t>Recovery - Payload recovered from all </a:t>
                      </a:r>
                      <a:r>
                        <a:rPr lang="en-US">
                          <a:latin typeface="Tahoma"/>
                          <a:ea typeface="Tahoma"/>
                          <a:cs typeface="Tahoma"/>
                          <a:sym typeface="Tahoma"/>
                        </a:rPr>
                        <a:t>conceived</a:t>
                      </a:r>
                      <a:r>
                        <a:rPr lang="en-US">
                          <a:latin typeface="Tahoma"/>
                          <a:ea typeface="Tahoma"/>
                          <a:cs typeface="Tahoma"/>
                          <a:sym typeface="Tahoma"/>
                        </a:rPr>
                        <a:t> scenarios</a:t>
                      </a:r>
                      <a:endParaRPr>
                        <a:latin typeface="Tahoma"/>
                        <a:ea typeface="Tahoma"/>
                        <a:cs typeface="Tahoma"/>
                        <a:sym typeface="Tahoma"/>
                      </a:endParaRPr>
                    </a:p>
                    <a:p>
                      <a:pPr indent="0" lvl="0" marL="0" rtl="0" algn="l">
                        <a:spcBef>
                          <a:spcPts val="0"/>
                        </a:spcBef>
                        <a:spcAft>
                          <a:spcPts val="0"/>
                        </a:spcAft>
                        <a:buNone/>
                      </a:pPr>
                      <a:r>
                        <a:t/>
                      </a:r>
                      <a:endParaRPr>
                        <a:latin typeface="Tahoma"/>
                        <a:ea typeface="Tahoma"/>
                        <a:cs typeface="Tahoma"/>
                        <a:sym typeface="Tahoma"/>
                      </a:endParaRPr>
                    </a:p>
                  </a:txBody>
                  <a:tcPr marT="91425" marB="91425" marR="91425" marL="91425" anchor="ctr">
                    <a:lnL cap="flat" cmpd="sng" w="1905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CFD7E7"/>
                    </a:solidFill>
                  </a:tcPr>
                </a:tc>
              </a:tr>
              <a:tr h="603350">
                <a:tc>
                  <a:txBody>
                    <a:bodyPr/>
                    <a:lstStyle/>
                    <a:p>
                      <a:pPr indent="0" lvl="0" marL="457200" rtl="0" algn="ctr">
                        <a:lnSpc>
                          <a:spcPct val="100000"/>
                        </a:lnSpc>
                        <a:spcBef>
                          <a:spcPts val="0"/>
                        </a:spcBef>
                        <a:spcAft>
                          <a:spcPts val="0"/>
                        </a:spcAft>
                        <a:buNone/>
                      </a:pPr>
                      <a:r>
                        <a:t/>
                      </a:r>
                      <a:endParaRPr b="1" sz="1800">
                        <a:solidFill>
                          <a:srgbClr val="F3F3F3"/>
                        </a:solidFill>
                        <a:latin typeface="Tahoma"/>
                        <a:ea typeface="Tahoma"/>
                        <a:cs typeface="Tahoma"/>
                        <a:sym typeface="Tahoma"/>
                      </a:endParaRPr>
                    </a:p>
                  </a:txBody>
                  <a:tcPr marT="91425" marB="91425" marR="91425" marL="91425" anchor="ctr">
                    <a:lnL cap="flat" cmpd="sng" w="19050">
                      <a:solidFill>
                        <a:srgbClr val="FFFFFF">
                          <a:alpha val="0"/>
                        </a:srgbClr>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alpha val="0"/>
                        </a:srgbClr>
                      </a:solidFill>
                      <a:prstDash val="solid"/>
                      <a:round/>
                      <a:headEnd len="sm" w="sm" type="none"/>
                      <a:tailEnd len="sm" w="sm" type="none"/>
                    </a:lnB>
                  </a:tcPr>
                </a:tc>
                <a:tc vMerge="1"/>
              </a:tr>
            </a:tbl>
          </a:graphicData>
        </a:graphic>
      </p:graphicFrame>
      <p:pic>
        <p:nvPicPr>
          <p:cNvPr id="521" name="Google Shape;521;p43"/>
          <p:cNvPicPr preferRelativeResize="0"/>
          <p:nvPr/>
        </p:nvPicPr>
        <p:blipFill rotWithShape="1">
          <a:blip r:embed="rId6">
            <a:alphaModFix/>
          </a:blip>
          <a:srcRect b="0" l="11790" r="12674" t="0"/>
          <a:stretch/>
        </p:blipFill>
        <p:spPr>
          <a:xfrm>
            <a:off x="8089350" y="4146425"/>
            <a:ext cx="1642091" cy="2028051"/>
          </a:xfrm>
          <a:prstGeom prst="rect">
            <a:avLst/>
          </a:prstGeom>
          <a:noFill/>
          <a:ln>
            <a:noFill/>
          </a:ln>
        </p:spPr>
      </p:pic>
      <p:pic>
        <p:nvPicPr>
          <p:cNvPr id="522" name="Google Shape;522;p43"/>
          <p:cNvPicPr preferRelativeResize="0"/>
          <p:nvPr/>
        </p:nvPicPr>
        <p:blipFill>
          <a:blip r:embed="rId7">
            <a:alphaModFix/>
          </a:blip>
          <a:stretch>
            <a:fillRect/>
          </a:stretch>
        </p:blipFill>
        <p:spPr>
          <a:xfrm>
            <a:off x="9818949" y="4146425"/>
            <a:ext cx="2270500" cy="20280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2"/>
          <p:cNvSpPr txBox="1"/>
          <p:nvPr>
            <p:ph type="title"/>
          </p:nvPr>
        </p:nvSpPr>
        <p:spPr>
          <a:xfrm>
            <a:off x="1894572" y="300755"/>
            <a:ext cx="8402855"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ACES RED 2B</a:t>
            </a:r>
            <a:endParaRPr/>
          </a:p>
        </p:txBody>
      </p:sp>
      <p:sp>
        <p:nvSpPr>
          <p:cNvPr id="114" name="Google Shape;114;p12"/>
          <p:cNvSpPr txBox="1"/>
          <p:nvPr>
            <p:ph idx="1" type="body"/>
          </p:nvPr>
        </p:nvSpPr>
        <p:spPr>
          <a:xfrm>
            <a:off x="838200" y="1825625"/>
            <a:ext cx="8372400" cy="4351500"/>
          </a:xfrm>
          <a:prstGeom prst="rect">
            <a:avLst/>
          </a:prstGeom>
          <a:noFill/>
          <a:ln>
            <a:noFill/>
          </a:ln>
        </p:spPr>
        <p:txBody>
          <a:bodyPr anchorCtr="0" anchor="t" bIns="45700" lIns="91425" spcFirstLastPara="1" rIns="91425" wrap="square" tIns="45700">
            <a:noAutofit/>
          </a:bodyPr>
          <a:lstStyle/>
          <a:p>
            <a:pPr indent="-222250" lvl="0" marL="228600" rtl="0" algn="l">
              <a:lnSpc>
                <a:spcPct val="90000"/>
              </a:lnSpc>
              <a:spcBef>
                <a:spcPts val="1000"/>
              </a:spcBef>
              <a:spcAft>
                <a:spcPts val="0"/>
              </a:spcAft>
              <a:buClr>
                <a:schemeClr val="dk1"/>
              </a:buClr>
              <a:buSzPts val="2700"/>
              <a:buChar char="•"/>
            </a:pPr>
            <a:r>
              <a:rPr lang="en-US" sz="2700"/>
              <a:t>Studying quantum entanglement for space satellite communications.</a:t>
            </a:r>
            <a:endParaRPr sz="2700"/>
          </a:p>
          <a:p>
            <a:pPr indent="-234950" lvl="1" marL="685800" rtl="0" algn="l">
              <a:lnSpc>
                <a:spcPct val="90000"/>
              </a:lnSpc>
              <a:spcBef>
                <a:spcPts val="1000"/>
              </a:spcBef>
              <a:spcAft>
                <a:spcPts val="0"/>
              </a:spcAft>
              <a:buClr>
                <a:schemeClr val="dk1"/>
              </a:buClr>
              <a:buSzPts val="2500"/>
              <a:buChar char="o"/>
            </a:pPr>
            <a:r>
              <a:rPr lang="en-US" sz="2500"/>
              <a:t>Sponsored</a:t>
            </a:r>
            <a:r>
              <a:rPr lang="en-US" sz="2500"/>
              <a:t> by U.S. Space and Missile Defense Command (SMDC)</a:t>
            </a:r>
            <a:endParaRPr sz="2500"/>
          </a:p>
          <a:p>
            <a:pPr indent="-222250" lvl="0" marL="228600" rtl="0" algn="l">
              <a:lnSpc>
                <a:spcPct val="90000"/>
              </a:lnSpc>
              <a:spcBef>
                <a:spcPts val="1000"/>
              </a:spcBef>
              <a:spcAft>
                <a:spcPts val="0"/>
              </a:spcAft>
              <a:buSzPts val="2700"/>
              <a:buChar char="•"/>
            </a:pPr>
            <a:r>
              <a:rPr lang="en-US" sz="2700"/>
              <a:t>Secondarily investigating the use of low-cost commercial-off-the-shelf (COTS) hardware</a:t>
            </a:r>
            <a:endParaRPr sz="2700"/>
          </a:p>
          <a:p>
            <a:pPr indent="-247650" lvl="1" marL="685800" rtl="0" algn="l">
              <a:lnSpc>
                <a:spcPct val="90000"/>
              </a:lnSpc>
              <a:spcBef>
                <a:spcPts val="1000"/>
              </a:spcBef>
              <a:spcAft>
                <a:spcPts val="0"/>
              </a:spcAft>
              <a:buSzPts val="2700"/>
              <a:buChar char="o"/>
            </a:pPr>
            <a:r>
              <a:rPr lang="en-US" sz="2700"/>
              <a:t>To replace currently used expensive equipment</a:t>
            </a:r>
            <a:endParaRPr sz="2700"/>
          </a:p>
          <a:p>
            <a:pPr indent="-247650" lvl="1" marL="685800" rtl="0" algn="l">
              <a:lnSpc>
                <a:spcPct val="90000"/>
              </a:lnSpc>
              <a:spcBef>
                <a:spcPts val="1000"/>
              </a:spcBef>
              <a:spcAft>
                <a:spcPts val="0"/>
              </a:spcAft>
              <a:buSzPts val="2700"/>
              <a:buChar char="o"/>
            </a:pPr>
            <a:r>
              <a:rPr lang="en-US" sz="2700"/>
              <a:t>Primary objective of DETECTS</a:t>
            </a:r>
            <a:endParaRPr sz="2700"/>
          </a:p>
          <a:p>
            <a:pPr indent="0" lvl="0" marL="0" rtl="0" algn="l">
              <a:lnSpc>
                <a:spcPct val="90000"/>
              </a:lnSpc>
              <a:spcBef>
                <a:spcPts val="1000"/>
              </a:spcBef>
              <a:spcAft>
                <a:spcPts val="0"/>
              </a:spcAft>
              <a:buNone/>
            </a:pPr>
            <a:r>
              <a:t/>
            </a:r>
            <a:endParaRPr/>
          </a:p>
        </p:txBody>
      </p:sp>
      <p:sp>
        <p:nvSpPr>
          <p:cNvPr id="115" name="Google Shape;115;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16" name="Google Shape;116;p12"/>
          <p:cNvPicPr preferRelativeResize="0"/>
          <p:nvPr/>
        </p:nvPicPr>
        <p:blipFill>
          <a:blip r:embed="rId3">
            <a:alphaModFix/>
          </a:blip>
          <a:stretch>
            <a:fillRect/>
          </a:stretch>
        </p:blipFill>
        <p:spPr>
          <a:xfrm>
            <a:off x="9113954" y="1612663"/>
            <a:ext cx="2829733" cy="4351500"/>
          </a:xfrm>
          <a:prstGeom prst="rect">
            <a:avLst/>
          </a:prstGeom>
          <a:noFill/>
          <a:ln>
            <a:noFill/>
          </a:ln>
        </p:spPr>
      </p:pic>
      <p:sp>
        <p:nvSpPr>
          <p:cNvPr id="117" name="Google Shape;117;p12"/>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2"/>
          <p:cNvPicPr preferRelativeResize="0"/>
          <p:nvPr/>
        </p:nvPicPr>
        <p:blipFill rotWithShape="1">
          <a:blip r:embed="rId4">
            <a:alphaModFix/>
          </a:blip>
          <a:srcRect b="0" l="0" r="0" t="0"/>
          <a:stretch/>
        </p:blipFill>
        <p:spPr>
          <a:xfrm>
            <a:off x="364450" y="0"/>
            <a:ext cx="707015" cy="1325575"/>
          </a:xfrm>
          <a:prstGeom prst="rect">
            <a:avLst/>
          </a:prstGeom>
          <a:noFill/>
          <a:ln>
            <a:noFill/>
          </a:ln>
        </p:spPr>
      </p:pic>
      <p:sp>
        <p:nvSpPr>
          <p:cNvPr id="119" name="Google Shape;119;p12"/>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 name="Google Shape;120;p12"/>
          <p:cNvPicPr preferRelativeResize="0"/>
          <p:nvPr/>
        </p:nvPicPr>
        <p:blipFill>
          <a:blip r:embed="rId5">
            <a:alphaModFix/>
          </a:blip>
          <a:stretch>
            <a:fillRect/>
          </a:stretch>
        </p:blipFill>
        <p:spPr>
          <a:xfrm>
            <a:off x="11011632" y="105086"/>
            <a:ext cx="1123765" cy="1115401"/>
          </a:xfrm>
          <a:prstGeom prst="rect">
            <a:avLst/>
          </a:prstGeom>
          <a:noFill/>
          <a:ln>
            <a:noFill/>
          </a:ln>
        </p:spPr>
      </p:pic>
      <p:pic>
        <p:nvPicPr>
          <p:cNvPr id="121" name="Google Shape;121;p12"/>
          <p:cNvPicPr preferRelativeResize="0"/>
          <p:nvPr/>
        </p:nvPicPr>
        <p:blipFill rotWithShape="1">
          <a:blip r:embed="rId6">
            <a:alphaModFix/>
          </a:blip>
          <a:srcRect b="0" l="-390" r="390" t="0"/>
          <a:stretch/>
        </p:blipFill>
        <p:spPr>
          <a:xfrm>
            <a:off x="10471600" y="105075"/>
            <a:ext cx="1674099" cy="1115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3"/>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txBox="1"/>
          <p:nvPr>
            <p:ph type="title"/>
          </p:nvPr>
        </p:nvSpPr>
        <p:spPr>
          <a:xfrm>
            <a:off x="1894572" y="300755"/>
            <a:ext cx="8402855"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Design Requirements</a:t>
            </a:r>
            <a:endParaRPr/>
          </a:p>
        </p:txBody>
      </p:sp>
      <p:sp>
        <p:nvSpPr>
          <p:cNvPr id="128" name="Google Shape;1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9" name="Google Shape;129;p13"/>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130" name="Google Shape;130;p13"/>
          <p:cNvSpPr/>
          <p:nvPr/>
        </p:nvSpPr>
        <p:spPr>
          <a:xfrm>
            <a:off x="10605900" y="377325"/>
            <a:ext cx="1405500" cy="1115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31" name="Google Shape;131;p13"/>
          <p:cNvGraphicFramePr/>
          <p:nvPr/>
        </p:nvGraphicFramePr>
        <p:xfrm>
          <a:off x="1034968" y="1367882"/>
          <a:ext cx="3000000" cy="3000000"/>
        </p:xfrm>
        <a:graphic>
          <a:graphicData uri="http://schemas.openxmlformats.org/drawingml/2006/table">
            <a:tbl>
              <a:tblPr>
                <a:noFill/>
                <a:tableStyleId>{7C92A1EF-49B4-427E-9EBE-4FCEAC0BF2EF}</a:tableStyleId>
              </a:tblPr>
              <a:tblGrid>
                <a:gridCol w="5061025"/>
                <a:gridCol w="5061025"/>
              </a:tblGrid>
              <a:tr h="485675">
                <a:tc>
                  <a:txBody>
                    <a:bodyPr/>
                    <a:lstStyle/>
                    <a:p>
                      <a:pPr indent="0" lvl="0" marL="0" marR="0" rtl="0" algn="ctr">
                        <a:spcBef>
                          <a:spcPts val="0"/>
                        </a:spcBef>
                        <a:spcAft>
                          <a:spcPts val="0"/>
                        </a:spcAft>
                        <a:buNone/>
                      </a:pPr>
                      <a:r>
                        <a:rPr b="1" lang="en-US" sz="1600" u="none" cap="none" strike="noStrike">
                          <a:solidFill>
                            <a:schemeClr val="lt1"/>
                          </a:solidFill>
                          <a:latin typeface="Tahoma"/>
                          <a:ea typeface="Tahoma"/>
                          <a:cs typeface="Tahoma"/>
                          <a:sym typeface="Tahoma"/>
                        </a:rPr>
                        <a:t>Mechanical/Spatial Requirements</a:t>
                      </a:r>
                      <a:endParaRPr b="1" i="0" sz="1600" u="none" cap="none" strike="noStrike">
                        <a:solidFill>
                          <a:schemeClr val="lt1"/>
                        </a:solidFill>
                        <a:latin typeface="Tahoma"/>
                        <a:ea typeface="Tahoma"/>
                        <a:cs typeface="Tahoma"/>
                        <a:sym typeface="Tahoma"/>
                      </a:endParaRPr>
                    </a:p>
                  </a:txBody>
                  <a:tcPr marT="9525" marB="0" marR="9525" marL="95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A7DBA"/>
                    </a:solidFill>
                  </a:tcPr>
                </a:tc>
                <a:tc>
                  <a:txBody>
                    <a:bodyPr/>
                    <a:lstStyle/>
                    <a:p>
                      <a:pPr indent="0" lvl="0" marL="0" marR="0" rtl="0" algn="ctr">
                        <a:spcBef>
                          <a:spcPts val="0"/>
                        </a:spcBef>
                        <a:spcAft>
                          <a:spcPts val="0"/>
                        </a:spcAft>
                        <a:buNone/>
                      </a:pPr>
                      <a:r>
                        <a:rPr b="1" lang="en-US" sz="1600" u="none" cap="none" strike="noStrike">
                          <a:solidFill>
                            <a:schemeClr val="lt1"/>
                          </a:solidFill>
                          <a:latin typeface="Tahoma"/>
                          <a:ea typeface="Tahoma"/>
                          <a:cs typeface="Tahoma"/>
                          <a:sym typeface="Tahoma"/>
                        </a:rPr>
                        <a:t>Electrical Requirements</a:t>
                      </a:r>
                      <a:endParaRPr b="1" i="0" sz="1600" u="none" cap="none" strike="noStrike">
                        <a:solidFill>
                          <a:schemeClr val="lt1"/>
                        </a:solidFill>
                        <a:latin typeface="Tahoma"/>
                        <a:ea typeface="Tahoma"/>
                        <a:cs typeface="Tahoma"/>
                        <a:sym typeface="Tahoma"/>
                      </a:endParaRPr>
                    </a:p>
                  </a:txBody>
                  <a:tcPr marT="9525" marB="0" marR="9525" marL="95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F81BD"/>
                    </a:solidFill>
                  </a:tcPr>
                </a:tc>
              </a:tr>
              <a:tr h="1822250">
                <a:tc>
                  <a:txBody>
                    <a:bodyPr/>
                    <a:lstStyle/>
                    <a:p>
                      <a:pPr indent="-317500" lvl="0" marL="45720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Must be no larger than 65x56.5mm</a:t>
                      </a:r>
                      <a:endParaRPr>
                        <a:solidFill>
                          <a:srgbClr val="000000"/>
                        </a:solidFill>
                        <a:latin typeface="Tahoma"/>
                        <a:ea typeface="Tahoma"/>
                        <a:cs typeface="Tahoma"/>
                        <a:sym typeface="Tahoma"/>
                      </a:endParaRPr>
                    </a:p>
                    <a:p>
                      <a:pPr indent="-317500" lvl="0" marL="45720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Must be less than 19mm above the surface of the Pi when plugged in</a:t>
                      </a:r>
                      <a:endParaRPr>
                        <a:solidFill>
                          <a:srgbClr val="000000"/>
                        </a:solidFill>
                        <a:latin typeface="Tahoma"/>
                        <a:ea typeface="Tahoma"/>
                        <a:cs typeface="Tahoma"/>
                        <a:sym typeface="Tahoma"/>
                      </a:endParaRPr>
                    </a:p>
                  </a:txBody>
                  <a:tcPr marT="137150" marB="137150" marR="137150" marL="1371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c>
                  <a:txBody>
                    <a:bodyPr/>
                    <a:lstStyle/>
                    <a:p>
                      <a:pPr indent="-317500" lvl="0" marL="457200" marR="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NO High-voltage-inducing instruments (over 28 V)</a:t>
                      </a:r>
                      <a:endParaRPr>
                        <a:solidFill>
                          <a:srgbClr val="000000"/>
                        </a:solidFill>
                        <a:latin typeface="Tahoma"/>
                        <a:ea typeface="Tahoma"/>
                        <a:cs typeface="Tahoma"/>
                        <a:sym typeface="Tahoma"/>
                      </a:endParaRPr>
                    </a:p>
                    <a:p>
                      <a:pPr indent="-317500" lvl="0" marL="457200" marR="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Pinout used must be the one found on the Pi</a:t>
                      </a:r>
                      <a:endParaRPr>
                        <a:solidFill>
                          <a:srgbClr val="000000"/>
                        </a:solidFill>
                        <a:latin typeface="Tahoma"/>
                        <a:ea typeface="Tahoma"/>
                        <a:cs typeface="Tahoma"/>
                        <a:sym typeface="Tahoma"/>
                      </a:endParaRPr>
                    </a:p>
                    <a:p>
                      <a:pPr indent="-317500" lvl="0" marL="457200" marR="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Pins 30 and 31 cannot be used</a:t>
                      </a:r>
                      <a:endParaRPr>
                        <a:solidFill>
                          <a:srgbClr val="000000"/>
                        </a:solidFill>
                        <a:latin typeface="Tahoma"/>
                        <a:ea typeface="Tahoma"/>
                        <a:cs typeface="Tahoma"/>
                        <a:sym typeface="Tahoma"/>
                      </a:endParaRPr>
                    </a:p>
                  </a:txBody>
                  <a:tcPr marT="137150" marB="137150" marR="137150" marL="1371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r>
              <a:tr h="432175">
                <a:tc>
                  <a:txBody>
                    <a:bodyPr/>
                    <a:lstStyle/>
                    <a:p>
                      <a:pPr indent="0" lvl="0" marL="0" marR="0" rtl="0" algn="ctr">
                        <a:spcBef>
                          <a:spcPts val="0"/>
                        </a:spcBef>
                        <a:spcAft>
                          <a:spcPts val="0"/>
                        </a:spcAft>
                        <a:buNone/>
                      </a:pPr>
                      <a:r>
                        <a:rPr b="1" lang="en-US" sz="1600" u="none" cap="none" strike="noStrike">
                          <a:solidFill>
                            <a:schemeClr val="lt1"/>
                          </a:solidFill>
                          <a:latin typeface="Tahoma"/>
                          <a:ea typeface="Tahoma"/>
                          <a:cs typeface="Tahoma"/>
                          <a:sym typeface="Tahoma"/>
                        </a:rPr>
                        <a:t>Material Requirements</a:t>
                      </a:r>
                      <a:endParaRPr b="1" i="0" sz="1600" u="none" cap="none" strike="noStrike">
                        <a:solidFill>
                          <a:schemeClr val="lt1"/>
                        </a:solidFill>
                        <a:latin typeface="Tahoma"/>
                        <a:ea typeface="Tahoma"/>
                        <a:cs typeface="Tahoma"/>
                        <a:sym typeface="Tahoma"/>
                      </a:endParaRPr>
                    </a:p>
                  </a:txBody>
                  <a:tcPr marT="9525" marB="0" marR="9525" marL="95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F81BD"/>
                    </a:solidFill>
                  </a:tcPr>
                </a:tc>
                <a:tc>
                  <a:txBody>
                    <a:bodyPr/>
                    <a:lstStyle/>
                    <a:p>
                      <a:pPr indent="0" lvl="0" marL="0" marR="0" rtl="0" algn="ctr">
                        <a:spcBef>
                          <a:spcPts val="0"/>
                        </a:spcBef>
                        <a:spcAft>
                          <a:spcPts val="0"/>
                        </a:spcAft>
                        <a:buNone/>
                      </a:pPr>
                      <a:r>
                        <a:rPr b="1" lang="en-US" sz="1600" u="none" cap="none" strike="noStrike">
                          <a:solidFill>
                            <a:schemeClr val="lt1"/>
                          </a:solidFill>
                          <a:latin typeface="Tahoma"/>
                          <a:ea typeface="Tahoma"/>
                          <a:cs typeface="Tahoma"/>
                          <a:sym typeface="Tahoma"/>
                        </a:rPr>
                        <a:t>Software Requirements</a:t>
                      </a:r>
                      <a:endParaRPr b="1" i="0" sz="1600" u="none" cap="none" strike="noStrike">
                        <a:solidFill>
                          <a:schemeClr val="lt1"/>
                        </a:solidFill>
                        <a:latin typeface="Tahoma"/>
                        <a:ea typeface="Tahoma"/>
                        <a:cs typeface="Tahoma"/>
                        <a:sym typeface="Tahoma"/>
                      </a:endParaRPr>
                    </a:p>
                  </a:txBody>
                  <a:tcPr marT="9525" marB="0" marR="9525" marL="95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F81BD"/>
                    </a:solidFill>
                  </a:tcPr>
                </a:tc>
              </a:tr>
              <a:tr h="2100975">
                <a:tc>
                  <a:txBody>
                    <a:bodyPr/>
                    <a:lstStyle/>
                    <a:p>
                      <a:pPr indent="-317500" lvl="0" marL="457200" marR="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NO Mechanisms or moving parts</a:t>
                      </a:r>
                      <a:endParaRPr>
                        <a:solidFill>
                          <a:srgbClr val="000000"/>
                        </a:solidFill>
                        <a:latin typeface="Tahoma"/>
                        <a:ea typeface="Tahoma"/>
                        <a:cs typeface="Tahoma"/>
                        <a:sym typeface="Tahoma"/>
                      </a:endParaRPr>
                    </a:p>
                    <a:p>
                      <a:pPr indent="-317500" lvl="0" marL="457200" marR="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NO Liquids, gases, or fluids of any kind</a:t>
                      </a:r>
                      <a:endParaRPr>
                        <a:solidFill>
                          <a:srgbClr val="000000"/>
                        </a:solidFill>
                        <a:latin typeface="Tahoma"/>
                        <a:ea typeface="Tahoma"/>
                        <a:cs typeface="Tahoma"/>
                        <a:sym typeface="Tahoma"/>
                      </a:endParaRPr>
                    </a:p>
                    <a:p>
                      <a:pPr indent="-317500" lvl="0" marL="457200" marR="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NO Organic material or any other exotic material</a:t>
                      </a:r>
                      <a:endParaRPr>
                        <a:solidFill>
                          <a:srgbClr val="000000"/>
                        </a:solidFill>
                        <a:latin typeface="Tahoma"/>
                        <a:ea typeface="Tahoma"/>
                        <a:cs typeface="Tahoma"/>
                        <a:sym typeface="Tahoma"/>
                      </a:endParaRPr>
                    </a:p>
                    <a:p>
                      <a:pPr indent="-317500" lvl="0" marL="457200" marR="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NO Vibrating/oscillating components</a:t>
                      </a:r>
                      <a:endParaRPr>
                        <a:solidFill>
                          <a:srgbClr val="000000"/>
                        </a:solidFill>
                        <a:latin typeface="Tahoma"/>
                        <a:ea typeface="Tahoma"/>
                        <a:cs typeface="Tahoma"/>
                        <a:sym typeface="Tahoma"/>
                      </a:endParaRPr>
                    </a:p>
                    <a:p>
                      <a:pPr indent="-317500" lvl="0" marL="457200" marR="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NO Loose/powdered material</a:t>
                      </a:r>
                      <a:endParaRPr>
                        <a:solidFill>
                          <a:srgbClr val="000000"/>
                        </a:solidFill>
                        <a:latin typeface="Tahoma"/>
                        <a:ea typeface="Tahoma"/>
                        <a:cs typeface="Tahoma"/>
                        <a:sym typeface="Tahoma"/>
                      </a:endParaRPr>
                    </a:p>
                    <a:p>
                      <a:pPr indent="-317500" lvl="0" marL="457200" marR="0" rtl="0" algn="l">
                        <a:spcBef>
                          <a:spcPts val="0"/>
                        </a:spcBef>
                        <a:spcAft>
                          <a:spcPts val="0"/>
                        </a:spcAft>
                        <a:buClr>
                          <a:srgbClr val="000000"/>
                        </a:buClr>
                        <a:buSzPts val="1400"/>
                        <a:buFont typeface="Tahoma"/>
                        <a:buChar char="●"/>
                      </a:pPr>
                      <a:r>
                        <a:rPr lang="en-US">
                          <a:solidFill>
                            <a:srgbClr val="000000"/>
                          </a:solidFill>
                          <a:latin typeface="Tahoma"/>
                          <a:ea typeface="Tahoma"/>
                          <a:cs typeface="Tahoma"/>
                          <a:sym typeface="Tahoma"/>
                        </a:rPr>
                        <a:t>NO Batteries or electrolytic capacitors</a:t>
                      </a:r>
                      <a:endParaRPr>
                        <a:solidFill>
                          <a:srgbClr val="000000"/>
                        </a:solidFill>
                        <a:latin typeface="Tahoma"/>
                        <a:ea typeface="Tahoma"/>
                        <a:cs typeface="Tahoma"/>
                        <a:sym typeface="Tahoma"/>
                      </a:endParaRPr>
                    </a:p>
                  </a:txBody>
                  <a:tcPr marT="137150" marB="137150" marR="137150" marL="1371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CDD4EA"/>
                    </a:solidFill>
                  </a:tcPr>
                </a:tc>
                <a:tc>
                  <a:txBody>
                    <a:bodyPr/>
                    <a:lstStyle/>
                    <a:p>
                      <a:pPr indent="-317500" lvl="0" marL="457200" marR="0" rtl="0" algn="l">
                        <a:spcBef>
                          <a:spcPts val="0"/>
                        </a:spcBef>
                        <a:spcAft>
                          <a:spcPts val="0"/>
                        </a:spcAft>
                        <a:buSzPts val="1400"/>
                        <a:buFont typeface="Tahoma"/>
                        <a:buChar char="●"/>
                      </a:pPr>
                      <a:r>
                        <a:rPr lang="en-US">
                          <a:solidFill>
                            <a:srgbClr val="000000"/>
                          </a:solidFill>
                          <a:latin typeface="Tahoma"/>
                          <a:ea typeface="Tahoma"/>
                          <a:cs typeface="Tahoma"/>
                          <a:sym typeface="Tahoma"/>
                        </a:rPr>
                        <a:t>Must be developed on a Raspberry Pi 3B+</a:t>
                      </a:r>
                      <a:endParaRPr>
                        <a:solidFill>
                          <a:srgbClr val="000000"/>
                        </a:solidFill>
                        <a:latin typeface="Tahoma"/>
                        <a:ea typeface="Tahoma"/>
                        <a:cs typeface="Tahoma"/>
                        <a:sym typeface="Tahoma"/>
                      </a:endParaRPr>
                    </a:p>
                    <a:p>
                      <a:pPr indent="-317500" lvl="0" marL="457200" marR="0" rtl="0" algn="l">
                        <a:spcBef>
                          <a:spcPts val="0"/>
                        </a:spcBef>
                        <a:spcAft>
                          <a:spcPts val="0"/>
                        </a:spcAft>
                        <a:buSzPts val="1400"/>
                        <a:buFont typeface="Tahoma"/>
                        <a:buChar char="●"/>
                      </a:pPr>
                      <a:r>
                        <a:rPr lang="en-US">
                          <a:solidFill>
                            <a:srgbClr val="000000"/>
                          </a:solidFill>
                          <a:latin typeface="Tahoma"/>
                          <a:ea typeface="Tahoma"/>
                          <a:cs typeface="Tahoma"/>
                          <a:sym typeface="Tahoma"/>
                        </a:rPr>
                        <a:t>Must operate the Pi HAT and gather data from it</a:t>
                      </a:r>
                      <a:endParaRPr>
                        <a:solidFill>
                          <a:srgbClr val="000000"/>
                        </a:solidFill>
                        <a:latin typeface="Tahoma"/>
                        <a:ea typeface="Tahoma"/>
                        <a:cs typeface="Tahoma"/>
                        <a:sym typeface="Tahoma"/>
                      </a:endParaRPr>
                    </a:p>
                    <a:p>
                      <a:pPr indent="-317500" lvl="0" marL="457200" marR="0" rtl="0" algn="l">
                        <a:spcBef>
                          <a:spcPts val="0"/>
                        </a:spcBef>
                        <a:spcAft>
                          <a:spcPts val="0"/>
                        </a:spcAft>
                        <a:buSzPts val="1400"/>
                        <a:buFont typeface="Tahoma"/>
                        <a:buChar char="●"/>
                      </a:pPr>
                      <a:r>
                        <a:rPr lang="en-US">
                          <a:solidFill>
                            <a:srgbClr val="000000"/>
                          </a:solidFill>
                          <a:latin typeface="Tahoma"/>
                          <a:ea typeface="Tahoma"/>
                          <a:cs typeface="Tahoma"/>
                          <a:sym typeface="Tahoma"/>
                        </a:rPr>
                        <a:t>Data rate must NOT exceed</a:t>
                      </a:r>
                      <a:r>
                        <a:rPr lang="en-US">
                          <a:solidFill>
                            <a:srgbClr val="000000"/>
                          </a:solidFill>
                          <a:latin typeface="Tahoma"/>
                          <a:ea typeface="Tahoma"/>
                          <a:cs typeface="Tahoma"/>
                          <a:sym typeface="Tahoma"/>
                        </a:rPr>
                        <a:t> </a:t>
                      </a:r>
                      <a:r>
                        <a:rPr lang="en-US">
                          <a:solidFill>
                            <a:srgbClr val="000000"/>
                          </a:solidFill>
                          <a:latin typeface="Tahoma"/>
                          <a:ea typeface="Tahoma"/>
                          <a:cs typeface="Tahoma"/>
                          <a:sym typeface="Tahoma"/>
                        </a:rPr>
                        <a:t>5 kilobytes per second</a:t>
                      </a:r>
                      <a:endParaRPr>
                        <a:solidFill>
                          <a:srgbClr val="000000"/>
                        </a:solidFill>
                        <a:latin typeface="Tahoma"/>
                        <a:ea typeface="Tahoma"/>
                        <a:cs typeface="Tahoma"/>
                        <a:sym typeface="Tahoma"/>
                      </a:endParaRPr>
                    </a:p>
                    <a:p>
                      <a:pPr indent="-317500" lvl="0" marL="457200" marR="0" rtl="0" algn="l">
                        <a:spcBef>
                          <a:spcPts val="0"/>
                        </a:spcBef>
                        <a:spcAft>
                          <a:spcPts val="0"/>
                        </a:spcAft>
                        <a:buSzPts val="1400"/>
                        <a:buFont typeface="Tahoma"/>
                        <a:buChar char="●"/>
                      </a:pPr>
                      <a:r>
                        <a:rPr lang="en-US">
                          <a:solidFill>
                            <a:srgbClr val="000000"/>
                          </a:solidFill>
                          <a:latin typeface="Tahoma"/>
                          <a:ea typeface="Tahoma"/>
                          <a:cs typeface="Tahoma"/>
                          <a:sym typeface="Tahoma"/>
                        </a:rPr>
                        <a:t>Must communicate with the AR2B flight computer via JSON formatted packets</a:t>
                      </a:r>
                      <a:endParaRPr>
                        <a:solidFill>
                          <a:srgbClr val="000000"/>
                        </a:solidFill>
                        <a:latin typeface="Tahoma"/>
                        <a:ea typeface="Tahoma"/>
                        <a:cs typeface="Tahoma"/>
                        <a:sym typeface="Tahoma"/>
                      </a:endParaRPr>
                    </a:p>
                    <a:p>
                      <a:pPr indent="-317500" lvl="0" marL="457200" marR="0" rtl="0" algn="l">
                        <a:spcBef>
                          <a:spcPts val="0"/>
                        </a:spcBef>
                        <a:spcAft>
                          <a:spcPts val="0"/>
                        </a:spcAft>
                        <a:buSzPts val="1400"/>
                        <a:buFont typeface="Tahoma"/>
                        <a:buChar char="●"/>
                      </a:pPr>
                      <a:r>
                        <a:rPr lang="en-US">
                          <a:solidFill>
                            <a:srgbClr val="000000"/>
                          </a:solidFill>
                          <a:latin typeface="Tahoma"/>
                          <a:ea typeface="Tahoma"/>
                          <a:cs typeface="Tahoma"/>
                          <a:sym typeface="Tahoma"/>
                        </a:rPr>
                        <a:t>Transfer JSON packets into a folder called /tmp/experiment/ in the Raspberry Pi’s file system</a:t>
                      </a:r>
                      <a:endParaRPr>
                        <a:solidFill>
                          <a:srgbClr val="000000"/>
                        </a:solidFill>
                        <a:latin typeface="Tahoma"/>
                        <a:ea typeface="Tahoma"/>
                        <a:cs typeface="Tahoma"/>
                        <a:sym typeface="Tahoma"/>
                      </a:endParaRPr>
                    </a:p>
                    <a:p>
                      <a:pPr indent="-317500" lvl="0" marL="457200" marR="0" rtl="0" algn="l">
                        <a:spcBef>
                          <a:spcPts val="0"/>
                        </a:spcBef>
                        <a:spcAft>
                          <a:spcPts val="0"/>
                        </a:spcAft>
                        <a:buSzPts val="1400"/>
                        <a:buFont typeface="Tahoma"/>
                        <a:buChar char="●"/>
                      </a:pPr>
                      <a:r>
                        <a:rPr lang="en-US">
                          <a:solidFill>
                            <a:srgbClr val="000000"/>
                          </a:solidFill>
                          <a:latin typeface="Tahoma"/>
                          <a:ea typeface="Tahoma"/>
                          <a:cs typeface="Tahoma"/>
                          <a:sym typeface="Tahoma"/>
                        </a:rPr>
                        <a:t>Must include an identifier within the JSON packet </a:t>
                      </a:r>
                      <a:endParaRPr>
                        <a:solidFill>
                          <a:srgbClr val="000000"/>
                        </a:solidFill>
                        <a:latin typeface="Tahoma"/>
                        <a:ea typeface="Tahoma"/>
                        <a:cs typeface="Tahoma"/>
                        <a:sym typeface="Tahoma"/>
                      </a:endParaRPr>
                    </a:p>
                  </a:txBody>
                  <a:tcPr marT="137150" marB="137150" marR="137150" marL="13715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E8EBF5"/>
                    </a:solidFill>
                  </a:tcPr>
                </a:tc>
              </a:tr>
            </a:tbl>
          </a:graphicData>
        </a:graphic>
      </p:graphicFrame>
      <p:pic>
        <p:nvPicPr>
          <p:cNvPr id="132" name="Google Shape;132;p13"/>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4"/>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Tahoma"/>
              <a:buNone/>
            </a:pPr>
            <a:r>
              <a:rPr lang="en-US"/>
              <a:t>Science Objectives</a:t>
            </a:r>
            <a:endParaRPr/>
          </a:p>
        </p:txBody>
      </p:sp>
      <p:sp>
        <p:nvSpPr>
          <p:cNvPr id="138" name="Google Shape;138;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9" name="Google Shape;139;p14"/>
          <p:cNvPicPr preferRelativeResize="0"/>
          <p:nvPr/>
        </p:nvPicPr>
        <p:blipFill rotWithShape="1">
          <a:blip r:embed="rId3">
            <a:alphaModFix/>
          </a:blip>
          <a:srcRect b="0" l="0" r="0" t="0"/>
          <a:stretch/>
        </p:blipFill>
        <p:spPr>
          <a:xfrm>
            <a:off x="364450" y="0"/>
            <a:ext cx="707015" cy="1325575"/>
          </a:xfrm>
          <a:prstGeom prst="rect">
            <a:avLst/>
          </a:prstGeom>
          <a:noFill/>
          <a:ln>
            <a:noFill/>
          </a:ln>
        </p:spPr>
      </p:pic>
      <p:pic>
        <p:nvPicPr>
          <p:cNvPr id="140" name="Google Shape;140;p14"/>
          <p:cNvPicPr preferRelativeResize="0"/>
          <p:nvPr/>
        </p:nvPicPr>
        <p:blipFill rotWithShape="1">
          <a:blip r:embed="rId4">
            <a:alphaModFix/>
          </a:blip>
          <a:srcRect b="0" l="-390" r="390" t="0"/>
          <a:stretch/>
        </p:blipFill>
        <p:spPr>
          <a:xfrm>
            <a:off x="10471600" y="105050"/>
            <a:ext cx="1674099" cy="1115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5"/>
          <p:cNvSpPr txBox="1"/>
          <p:nvPr>
            <p:ph type="title"/>
          </p:nvPr>
        </p:nvSpPr>
        <p:spPr>
          <a:xfrm>
            <a:off x="1894572" y="300755"/>
            <a:ext cx="84030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Potential Science Objectives</a:t>
            </a:r>
            <a:endParaRPr/>
          </a:p>
        </p:txBody>
      </p:sp>
      <p:sp>
        <p:nvSpPr>
          <p:cNvPr id="146" name="Google Shape;146;p15"/>
          <p:cNvSpPr txBox="1"/>
          <p:nvPr>
            <p:ph idx="1" type="body"/>
          </p:nvPr>
        </p:nvSpPr>
        <p:spPr>
          <a:xfrm>
            <a:off x="838200" y="1518813"/>
            <a:ext cx="10515600" cy="4351200"/>
          </a:xfrm>
          <a:prstGeom prst="rect">
            <a:avLst/>
          </a:prstGeom>
          <a:noFill/>
          <a:ln>
            <a:noFill/>
          </a:ln>
        </p:spPr>
        <p:txBody>
          <a:bodyPr anchorCtr="0" anchor="t" bIns="45700" lIns="91425" spcFirstLastPara="1" rIns="91425" wrap="square" tIns="45700">
            <a:noAutofit/>
          </a:bodyPr>
          <a:lstStyle/>
          <a:p>
            <a:pPr indent="-216534" lvl="0" marL="228600" rtl="0" algn="l">
              <a:lnSpc>
                <a:spcPct val="80000"/>
              </a:lnSpc>
              <a:spcBef>
                <a:spcPts val="0"/>
              </a:spcBef>
              <a:spcAft>
                <a:spcPts val="0"/>
              </a:spcAft>
              <a:buClr>
                <a:schemeClr val="dk1"/>
              </a:buClr>
              <a:buSzPts val="2400"/>
              <a:buChar char="•"/>
            </a:pPr>
            <a:r>
              <a:rPr b="1" lang="en-US" sz="2400"/>
              <a:t>Material reflectivity in an enclosed space</a:t>
            </a:r>
            <a:endParaRPr b="1" sz="2400"/>
          </a:p>
          <a:p>
            <a:pPr indent="-201930" lvl="1" marL="685800" rtl="0" algn="l">
              <a:lnSpc>
                <a:spcPct val="80000"/>
              </a:lnSpc>
              <a:spcBef>
                <a:spcPts val="500"/>
              </a:spcBef>
              <a:spcAft>
                <a:spcPts val="0"/>
              </a:spcAft>
              <a:buClr>
                <a:schemeClr val="dk1"/>
              </a:buClr>
              <a:buSzPts val="1800"/>
              <a:buChar char="o"/>
            </a:pPr>
            <a:r>
              <a:rPr lang="en-US" sz="1800"/>
              <a:t>What: 	Measure innate reflectivity of specific materials in a 0 lux environment</a:t>
            </a:r>
            <a:endParaRPr sz="1800"/>
          </a:p>
          <a:p>
            <a:pPr indent="-201930" lvl="1" marL="685800" rtl="0" algn="l">
              <a:lnSpc>
                <a:spcPct val="80000"/>
              </a:lnSpc>
              <a:spcBef>
                <a:spcPts val="500"/>
              </a:spcBef>
              <a:spcAft>
                <a:spcPts val="0"/>
              </a:spcAft>
              <a:buClr>
                <a:schemeClr val="dk1"/>
              </a:buClr>
              <a:buSzPts val="1800"/>
              <a:buChar char="o"/>
            </a:pPr>
            <a:r>
              <a:rPr lang="en-US" sz="1800"/>
              <a:t>How:	</a:t>
            </a:r>
            <a:r>
              <a:rPr lang="en-US" sz="1800"/>
              <a:t>Reflectance sensor, outputs voltage (% reflectance)</a:t>
            </a:r>
            <a:endParaRPr sz="1800"/>
          </a:p>
          <a:p>
            <a:pPr indent="-201930" lvl="1" marL="685800" rtl="0" algn="l">
              <a:lnSpc>
                <a:spcPct val="80000"/>
              </a:lnSpc>
              <a:spcBef>
                <a:spcPts val="500"/>
              </a:spcBef>
              <a:spcAft>
                <a:spcPts val="0"/>
              </a:spcAft>
              <a:buClr>
                <a:schemeClr val="dk1"/>
              </a:buClr>
              <a:buSzPts val="1800"/>
              <a:buChar char="o"/>
            </a:pPr>
            <a:r>
              <a:rPr lang="en-US" sz="1800"/>
              <a:t>Why:	</a:t>
            </a:r>
            <a:r>
              <a:rPr lang="en-US" sz="1800"/>
              <a:t>Ensure consumer devices that utilize reflectance can have full usability</a:t>
            </a:r>
            <a:endParaRPr sz="1800"/>
          </a:p>
          <a:p>
            <a:pPr indent="0" lvl="0" marL="685800" rtl="0" algn="l">
              <a:lnSpc>
                <a:spcPct val="80000"/>
              </a:lnSpc>
              <a:spcBef>
                <a:spcPts val="500"/>
              </a:spcBef>
              <a:spcAft>
                <a:spcPts val="0"/>
              </a:spcAft>
              <a:buNone/>
            </a:pPr>
            <a:r>
              <a:t/>
            </a:r>
            <a:endParaRPr sz="600"/>
          </a:p>
          <a:p>
            <a:pPr indent="-216534" lvl="0" marL="228600" rtl="0" algn="l">
              <a:lnSpc>
                <a:spcPct val="80000"/>
              </a:lnSpc>
              <a:spcBef>
                <a:spcPts val="1000"/>
              </a:spcBef>
              <a:spcAft>
                <a:spcPts val="0"/>
              </a:spcAft>
              <a:buClr>
                <a:schemeClr val="dk1"/>
              </a:buClr>
              <a:buSzPts val="2400"/>
              <a:buChar char="•"/>
            </a:pPr>
            <a:r>
              <a:rPr b="1" lang="en-US" sz="2400"/>
              <a:t>Commercial-Grade Contaminants Comparison</a:t>
            </a:r>
            <a:endParaRPr b="1" sz="2400"/>
          </a:p>
          <a:p>
            <a:pPr indent="-201930" lvl="1" marL="685800" rtl="0" algn="l">
              <a:lnSpc>
                <a:spcPct val="80000"/>
              </a:lnSpc>
              <a:spcBef>
                <a:spcPts val="500"/>
              </a:spcBef>
              <a:spcAft>
                <a:spcPts val="0"/>
              </a:spcAft>
              <a:buClr>
                <a:schemeClr val="dk1"/>
              </a:buClr>
              <a:buSzPts val="1800"/>
              <a:buChar char="o"/>
            </a:pPr>
            <a:r>
              <a:rPr lang="en-US" sz="1800"/>
              <a:t>What: 	Assess particulate matter from AR2B using consumer sensors; compare to AR2B data</a:t>
            </a:r>
            <a:endParaRPr sz="1800"/>
          </a:p>
          <a:p>
            <a:pPr indent="-201930" lvl="1" marL="685800" rtl="0" algn="l">
              <a:lnSpc>
                <a:spcPct val="80000"/>
              </a:lnSpc>
              <a:spcBef>
                <a:spcPts val="500"/>
              </a:spcBef>
              <a:spcAft>
                <a:spcPts val="0"/>
              </a:spcAft>
              <a:buClr>
                <a:schemeClr val="dk1"/>
              </a:buClr>
              <a:buSzPts val="1800"/>
              <a:buChar char="o"/>
            </a:pPr>
            <a:r>
              <a:rPr lang="en-US" sz="1800"/>
              <a:t>How:	Sensirion </a:t>
            </a:r>
            <a:r>
              <a:rPr lang="en-US" sz="1800"/>
              <a:t>Particulate Sensor 30, outputs µg/m3 </a:t>
            </a:r>
            <a:endParaRPr sz="1800"/>
          </a:p>
          <a:p>
            <a:pPr indent="-201930" lvl="1" marL="685800" rtl="0" algn="l">
              <a:lnSpc>
                <a:spcPct val="80000"/>
              </a:lnSpc>
              <a:spcBef>
                <a:spcPts val="500"/>
              </a:spcBef>
              <a:spcAft>
                <a:spcPts val="0"/>
              </a:spcAft>
              <a:buClr>
                <a:schemeClr val="dk1"/>
              </a:buClr>
              <a:buSzPts val="1800"/>
              <a:buChar char="o"/>
            </a:pPr>
            <a:r>
              <a:rPr lang="en-US" sz="1800"/>
              <a:t>Why:	Tests usability of consumer grade sensors in space missions; AR2B secondary objective</a:t>
            </a:r>
            <a:endParaRPr sz="1800"/>
          </a:p>
          <a:p>
            <a:pPr indent="0" lvl="0" marL="0" rtl="0" algn="l">
              <a:lnSpc>
                <a:spcPct val="80000"/>
              </a:lnSpc>
              <a:spcBef>
                <a:spcPts val="500"/>
              </a:spcBef>
              <a:spcAft>
                <a:spcPts val="0"/>
              </a:spcAft>
              <a:buNone/>
            </a:pPr>
            <a:r>
              <a:t/>
            </a:r>
            <a:endParaRPr sz="600"/>
          </a:p>
          <a:p>
            <a:pPr indent="-216534" lvl="0" marL="228600" rtl="0" algn="l">
              <a:lnSpc>
                <a:spcPct val="80000"/>
              </a:lnSpc>
              <a:spcBef>
                <a:spcPts val="1000"/>
              </a:spcBef>
              <a:spcAft>
                <a:spcPts val="0"/>
              </a:spcAft>
              <a:buClr>
                <a:schemeClr val="dk1"/>
              </a:buClr>
              <a:buSzPts val="2400"/>
              <a:buChar char="•"/>
            </a:pPr>
            <a:r>
              <a:rPr b="1" lang="en-US" sz="2400"/>
              <a:t>Fiber Optic cabling radiation</a:t>
            </a:r>
            <a:endParaRPr b="1" sz="2400"/>
          </a:p>
          <a:p>
            <a:pPr indent="-201930" lvl="1" marL="685800" rtl="0" algn="l">
              <a:lnSpc>
                <a:spcPct val="80000"/>
              </a:lnSpc>
              <a:spcBef>
                <a:spcPts val="500"/>
              </a:spcBef>
              <a:spcAft>
                <a:spcPts val="0"/>
              </a:spcAft>
              <a:buClr>
                <a:schemeClr val="dk1"/>
              </a:buClr>
              <a:buSzPts val="1800"/>
              <a:buChar char="o"/>
            </a:pPr>
            <a:r>
              <a:rPr lang="en-US" sz="1800"/>
              <a:t>What:	Study the effects of background radiation on fiber optics</a:t>
            </a:r>
            <a:endParaRPr sz="1800"/>
          </a:p>
          <a:p>
            <a:pPr indent="-201930" lvl="1" marL="685800" rtl="0" algn="l">
              <a:lnSpc>
                <a:spcPct val="80000"/>
              </a:lnSpc>
              <a:spcBef>
                <a:spcPts val="500"/>
              </a:spcBef>
              <a:spcAft>
                <a:spcPts val="0"/>
              </a:spcAft>
              <a:buClr>
                <a:schemeClr val="dk1"/>
              </a:buClr>
              <a:buSzPts val="1800"/>
              <a:buChar char="o"/>
            </a:pPr>
            <a:r>
              <a:rPr lang="en-US" sz="1800"/>
              <a:t>How:	</a:t>
            </a:r>
            <a:r>
              <a:rPr lang="en-US" sz="1800"/>
              <a:t>Voltage output pin through fiber optics, ADC to measure voltage loss</a:t>
            </a:r>
            <a:endParaRPr sz="1800"/>
          </a:p>
          <a:p>
            <a:pPr indent="-201930" lvl="1" marL="685800" rtl="0" algn="l">
              <a:lnSpc>
                <a:spcPct val="80000"/>
              </a:lnSpc>
              <a:spcBef>
                <a:spcPts val="500"/>
              </a:spcBef>
              <a:spcAft>
                <a:spcPts val="0"/>
              </a:spcAft>
              <a:buClr>
                <a:schemeClr val="dk1"/>
              </a:buClr>
              <a:buSzPts val="1800"/>
              <a:buChar char="o"/>
            </a:pPr>
            <a:r>
              <a:rPr lang="en-US" sz="1800"/>
              <a:t>Why:	</a:t>
            </a:r>
            <a:r>
              <a:rPr lang="en-US" sz="1800"/>
              <a:t>Assesses any spatial effects on fiber optic cabling</a:t>
            </a:r>
            <a:endParaRPr sz="1800"/>
          </a:p>
          <a:p>
            <a:pPr indent="-64135" lvl="0" marL="228600" rtl="0" algn="l">
              <a:lnSpc>
                <a:spcPct val="80000"/>
              </a:lnSpc>
              <a:spcBef>
                <a:spcPts val="1000"/>
              </a:spcBef>
              <a:spcAft>
                <a:spcPts val="0"/>
              </a:spcAft>
              <a:buClr>
                <a:schemeClr val="dk1"/>
              </a:buClr>
              <a:buSzPts val="2590"/>
              <a:buNone/>
            </a:pPr>
            <a:r>
              <a:t/>
            </a:r>
            <a:endParaRPr sz="2590"/>
          </a:p>
        </p:txBody>
      </p:sp>
      <p:sp>
        <p:nvSpPr>
          <p:cNvPr id="147" name="Google Shape;147;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 name="Google Shape;148;p15"/>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15"/>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150" name="Google Shape;150;p15"/>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15"/>
          <p:cNvPicPr preferRelativeResize="0"/>
          <p:nvPr/>
        </p:nvPicPr>
        <p:blipFill rotWithShape="1">
          <a:blip r:embed="rId4">
            <a:alphaModFix/>
          </a:blip>
          <a:srcRect b="0" l="-390" r="390" t="0"/>
          <a:stretch/>
        </p:blipFill>
        <p:spPr>
          <a:xfrm>
            <a:off x="10471600" y="105075"/>
            <a:ext cx="1674099" cy="1115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894572" y="300755"/>
            <a:ext cx="8402855"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Science Objective Trade Study</a:t>
            </a:r>
            <a:endParaRPr/>
          </a:p>
        </p:txBody>
      </p:sp>
      <p:sp>
        <p:nvSpPr>
          <p:cNvPr id="157" name="Google Shape;15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158" name="Google Shape;158;p16"/>
          <p:cNvGraphicFramePr/>
          <p:nvPr/>
        </p:nvGraphicFramePr>
        <p:xfrm>
          <a:off x="1830229" y="1518825"/>
          <a:ext cx="3000000" cy="3000000"/>
        </p:xfrm>
        <a:graphic>
          <a:graphicData uri="http://schemas.openxmlformats.org/drawingml/2006/table">
            <a:tbl>
              <a:tblPr bandRow="1" firstRow="1">
                <a:noFill/>
                <a:tableStyleId>{F7A9CFE1-A267-425F-9CB1-496F7C2D137B}</a:tableStyleId>
              </a:tblPr>
              <a:tblGrid>
                <a:gridCol w="1420225"/>
                <a:gridCol w="814175"/>
                <a:gridCol w="1049525"/>
                <a:gridCol w="1049525"/>
                <a:gridCol w="1049525"/>
                <a:gridCol w="1049525"/>
                <a:gridCol w="1049525"/>
                <a:gridCol w="1049525"/>
              </a:tblGrid>
              <a:tr h="611550">
                <a:tc rowSpan="2">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ahoma"/>
                          <a:ea typeface="Tahoma"/>
                          <a:cs typeface="Tahoma"/>
                          <a:sym typeface="Tahoma"/>
                        </a:rPr>
                        <a:t>FOM</a:t>
                      </a:r>
                      <a:endParaRPr sz="1400" u="none" cap="none" strike="noStrike">
                        <a:latin typeface="Tahoma"/>
                        <a:ea typeface="Tahoma"/>
                        <a:cs typeface="Tahoma"/>
                        <a:sym typeface="Tahoma"/>
                      </a:endParaRPr>
                    </a:p>
                  </a:txBody>
                  <a:tcPr marT="45725" marB="45725" marR="91450" marL="91450" anchor="ctr"/>
                </a:tc>
                <a:tc rowSpan="2">
                  <a:txBody>
                    <a:bodyPr/>
                    <a:lstStyle/>
                    <a:p>
                      <a:pPr indent="0" lvl="0" marL="0" marR="0" rtl="0" algn="ctr">
                        <a:lnSpc>
                          <a:spcPct val="100000"/>
                        </a:lnSpc>
                        <a:spcBef>
                          <a:spcPts val="0"/>
                        </a:spcBef>
                        <a:spcAft>
                          <a:spcPts val="0"/>
                        </a:spcAft>
                        <a:buClr>
                          <a:srgbClr val="000000"/>
                        </a:buClr>
                        <a:buSzPts val="1400"/>
                        <a:buFont typeface="Arial"/>
                        <a:buNone/>
                      </a:pPr>
                      <a:r>
                        <a:rPr lang="en-US" sz="1300" u="none" cap="none" strike="noStrike"/>
                        <a:t>Weight</a:t>
                      </a:r>
                      <a:endParaRPr sz="1300" u="none" cap="none" strike="noStrike"/>
                    </a:p>
                  </a:txBody>
                  <a:tcPr marT="45725" marB="45725" marR="91450" marL="91450" anchor="ctr"/>
                </a:tc>
                <a:tc gridSpan="2">
                  <a:txBody>
                    <a:bodyPr/>
                    <a:lstStyle/>
                    <a:p>
                      <a:pPr indent="0" lvl="0" marL="0" marR="0" rtl="0" algn="ctr">
                        <a:lnSpc>
                          <a:spcPct val="100000"/>
                        </a:lnSpc>
                        <a:spcBef>
                          <a:spcPts val="0"/>
                        </a:spcBef>
                        <a:spcAft>
                          <a:spcPts val="0"/>
                        </a:spcAft>
                        <a:buClr>
                          <a:srgbClr val="000000"/>
                        </a:buClr>
                        <a:buSzPts val="1400"/>
                        <a:buFont typeface="Arial"/>
                        <a:buNone/>
                      </a:pPr>
                      <a:r>
                        <a:rPr lang="en-US"/>
                        <a:t>Material Reflectivity</a:t>
                      </a:r>
                      <a:endParaRPr sz="1400" u="none" cap="none" strike="noStrike"/>
                    </a:p>
                  </a:txBody>
                  <a:tcPr marT="45725" marB="45725" marR="91450" marL="91450" anchor="ctr"/>
                </a:tc>
                <a:tc hMerge="1"/>
                <a:tc gridSpan="2">
                  <a:txBody>
                    <a:bodyPr/>
                    <a:lstStyle/>
                    <a:p>
                      <a:pPr indent="0" lvl="0" marL="0" marR="0" rtl="0" algn="ctr">
                        <a:lnSpc>
                          <a:spcPct val="100000"/>
                        </a:lnSpc>
                        <a:spcBef>
                          <a:spcPts val="0"/>
                        </a:spcBef>
                        <a:spcAft>
                          <a:spcPts val="0"/>
                        </a:spcAft>
                        <a:buClr>
                          <a:srgbClr val="000000"/>
                        </a:buClr>
                        <a:buSzPts val="1400"/>
                        <a:buFont typeface="Arial"/>
                        <a:buNone/>
                      </a:pPr>
                      <a:r>
                        <a:rPr lang="en-US"/>
                        <a:t>ACES RED 2B Contaminants Comparison</a:t>
                      </a:r>
                      <a:endParaRPr sz="1400" u="none" cap="none" strike="noStrike"/>
                    </a:p>
                  </a:txBody>
                  <a:tcPr marT="45725" marB="45725" marR="91450" marL="91450" anchor="ctr"/>
                </a:tc>
                <a:tc hMerge="1"/>
                <a:tc gridSpan="2">
                  <a:txBody>
                    <a:bodyPr/>
                    <a:lstStyle/>
                    <a:p>
                      <a:pPr indent="0" lvl="0" marL="0" marR="0" rtl="0" algn="ctr">
                        <a:lnSpc>
                          <a:spcPct val="100000"/>
                        </a:lnSpc>
                        <a:spcBef>
                          <a:spcPts val="0"/>
                        </a:spcBef>
                        <a:spcAft>
                          <a:spcPts val="0"/>
                        </a:spcAft>
                        <a:buClr>
                          <a:srgbClr val="000000"/>
                        </a:buClr>
                        <a:buSzPts val="1400"/>
                        <a:buFont typeface="Arial"/>
                        <a:buNone/>
                      </a:pPr>
                      <a:r>
                        <a:rPr lang="en-US"/>
                        <a:t>Fiber Optic Radioactivity</a:t>
                      </a:r>
                      <a:endParaRPr sz="1400" u="none" cap="none" strike="noStrike"/>
                    </a:p>
                  </a:txBody>
                  <a:tcPr marT="45725" marB="45725" marR="91450" marL="91450" anchor="ctr"/>
                </a:tc>
                <a:tc hMerge="1"/>
              </a:tr>
              <a:tr h="257425">
                <a:tc vMerge="1"/>
                <a:tc vMerge="1"/>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Raw</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Weighted</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Raw</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Weighted</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Raw</a:t>
                      </a:r>
                      <a:endParaRPr sz="1400" u="none" cap="none" strike="noStrike"/>
                    </a:p>
                  </a:txBody>
                  <a:tcPr marT="45725" marB="45725" marR="91450" marL="914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Weighted</a:t>
                      </a:r>
                      <a:endParaRPr sz="1400" u="none" cap="none" strike="noStrike"/>
                    </a:p>
                  </a:txBody>
                  <a:tcPr marT="45725" marB="45725" marR="91450" marL="91450" anchor="ctr"/>
                </a:tc>
              </a:tr>
              <a:tr h="240625">
                <a:tc>
                  <a:txBody>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alibri"/>
                          <a:ea typeface="Calibri"/>
                          <a:cs typeface="Calibri"/>
                          <a:sym typeface="Calibri"/>
                        </a:rPr>
                        <a:t>Interest of Team</a:t>
                      </a:r>
                      <a:endParaRPr sz="1400" u="none" cap="none" strike="noStrike"/>
                    </a:p>
                  </a:txBody>
                  <a:tcPr marT="6350" marB="0" marR="6350" marL="63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9</a:t>
                      </a:r>
                      <a:endParaRPr sz="1400" u="none" cap="none" strike="noStrike"/>
                    </a:p>
                  </a:txBody>
                  <a:tcPr marT="45725" marB="45725" marR="91450" marL="91450" anchor="ctr"/>
                </a:tc>
                <a:tc>
                  <a:txBody>
                    <a:bodyPr/>
                    <a:lstStyle/>
                    <a:p>
                      <a:pPr indent="0" lvl="0" marL="0" rtl="0" algn="ctr">
                        <a:spcBef>
                          <a:spcPts val="0"/>
                        </a:spcBef>
                        <a:spcAft>
                          <a:spcPts val="0"/>
                        </a:spcAft>
                        <a:buNone/>
                      </a:pPr>
                      <a:r>
                        <a:rPr lang="en-US"/>
                        <a:t>3</a:t>
                      </a:r>
                      <a:endParaRPr/>
                    </a:p>
                  </a:txBody>
                  <a:tcPr marT="45725" marB="45725" marR="91450" marL="91450" anchor="ctr"/>
                </a:tc>
                <a:tc>
                  <a:txBody>
                    <a:bodyPr/>
                    <a:lstStyle/>
                    <a:p>
                      <a:pPr indent="0" lvl="0" marL="0" rtl="0" algn="ctr">
                        <a:spcBef>
                          <a:spcPts val="0"/>
                        </a:spcBef>
                        <a:spcAft>
                          <a:spcPts val="0"/>
                        </a:spcAft>
                        <a:buNone/>
                      </a:pPr>
                      <a:r>
                        <a:rPr lang="en-US"/>
                        <a:t>27</a:t>
                      </a:r>
                      <a:endParaRPr/>
                    </a:p>
                  </a:txBody>
                  <a:tcPr marT="45725" marB="45725" marR="91450" marL="91450" anchor="ctr"/>
                </a:tc>
                <a:tc>
                  <a:txBody>
                    <a:bodyPr/>
                    <a:lstStyle/>
                    <a:p>
                      <a:pPr indent="0" lvl="0" marL="0" rtl="0" algn="ctr">
                        <a:spcBef>
                          <a:spcPts val="0"/>
                        </a:spcBef>
                        <a:spcAft>
                          <a:spcPts val="0"/>
                        </a:spcAft>
                        <a:buNone/>
                      </a:pPr>
                      <a:r>
                        <a:rPr lang="en-US"/>
                        <a:t>3</a:t>
                      </a:r>
                      <a:endParaRPr/>
                    </a:p>
                  </a:txBody>
                  <a:tcPr marT="45725" marB="45725" marR="91450" marL="91450" anchor="ctr"/>
                </a:tc>
                <a:tc>
                  <a:txBody>
                    <a:bodyPr/>
                    <a:lstStyle/>
                    <a:p>
                      <a:pPr indent="0" lvl="0" marL="0" rtl="0" algn="ctr">
                        <a:spcBef>
                          <a:spcPts val="0"/>
                        </a:spcBef>
                        <a:spcAft>
                          <a:spcPts val="0"/>
                        </a:spcAft>
                        <a:buNone/>
                      </a:pPr>
                      <a:r>
                        <a:rPr lang="en-US"/>
                        <a:t>27</a:t>
                      </a:r>
                      <a:endParaRPr/>
                    </a:p>
                  </a:txBody>
                  <a:tcPr marT="45725" marB="45725" marR="91450" marL="91450" anchor="ctr"/>
                </a:tc>
                <a:tc>
                  <a:txBody>
                    <a:bodyPr/>
                    <a:lstStyle/>
                    <a:p>
                      <a:pPr indent="0" lvl="0" marL="0" rtl="0" algn="ctr">
                        <a:spcBef>
                          <a:spcPts val="0"/>
                        </a:spcBef>
                        <a:spcAft>
                          <a:spcPts val="0"/>
                        </a:spcAft>
                        <a:buNone/>
                      </a:pPr>
                      <a:r>
                        <a:rPr lang="en-US"/>
                        <a:t>9</a:t>
                      </a:r>
                      <a:endParaRPr/>
                    </a:p>
                  </a:txBody>
                  <a:tcPr marT="45725" marB="45725" marR="91450" marL="91450" anchor="ctr"/>
                </a:tc>
                <a:tc>
                  <a:txBody>
                    <a:bodyPr/>
                    <a:lstStyle/>
                    <a:p>
                      <a:pPr indent="0" lvl="0" marL="0" rtl="0" algn="ctr">
                        <a:spcBef>
                          <a:spcPts val="0"/>
                        </a:spcBef>
                        <a:spcAft>
                          <a:spcPts val="0"/>
                        </a:spcAft>
                        <a:buNone/>
                      </a:pPr>
                      <a:r>
                        <a:rPr lang="en-US"/>
                        <a:t>81</a:t>
                      </a:r>
                      <a:endParaRPr/>
                    </a:p>
                  </a:txBody>
                  <a:tcPr marT="45725" marB="45725" marR="91450" marL="91450" anchor="ctr"/>
                </a:tc>
              </a:tr>
              <a:tr h="419800">
                <a:tc>
                  <a:txBody>
                    <a:bodyPr/>
                    <a:lstStyle/>
                    <a:p>
                      <a:pPr indent="0" lvl="0" marL="0" marR="0" rtl="0" algn="ctr">
                        <a:lnSpc>
                          <a:spcPct val="100000"/>
                        </a:lnSpc>
                        <a:spcBef>
                          <a:spcPts val="0"/>
                        </a:spcBef>
                        <a:spcAft>
                          <a:spcPts val="0"/>
                        </a:spcAft>
                        <a:buClr>
                          <a:srgbClr val="000000"/>
                        </a:buClr>
                        <a:buSzPts val="1400"/>
                        <a:buFont typeface="Arial"/>
                        <a:buNone/>
                      </a:pPr>
                      <a:r>
                        <a:rPr lang="en-US"/>
                        <a:t>Measurement Method</a:t>
                      </a:r>
                      <a:r>
                        <a:rPr b="0" i="0" lang="en-US" sz="1400" u="none" cap="none" strike="noStrike">
                          <a:solidFill>
                            <a:srgbClr val="000000"/>
                          </a:solidFill>
                          <a:latin typeface="Calibri"/>
                          <a:ea typeface="Calibri"/>
                          <a:cs typeface="Calibri"/>
                          <a:sym typeface="Calibri"/>
                        </a:rPr>
                        <a:t> </a:t>
                      </a:r>
                      <a:endParaRPr sz="1400" u="none" cap="none" strike="noStrike"/>
                    </a:p>
                  </a:txBody>
                  <a:tcPr marT="6350" marB="0" marR="6350" marL="63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a:t>9</a:t>
                      </a:r>
                      <a:endParaRPr sz="1400" u="none" cap="none" strike="noStrike"/>
                    </a:p>
                  </a:txBody>
                  <a:tcPr marT="45725" marB="45725" marR="91450" marL="91450" anchor="ctr"/>
                </a:tc>
                <a:tc>
                  <a:txBody>
                    <a:bodyPr/>
                    <a:lstStyle/>
                    <a:p>
                      <a:pPr indent="0" lvl="0" marL="0" rtl="0" algn="ctr">
                        <a:spcBef>
                          <a:spcPts val="0"/>
                        </a:spcBef>
                        <a:spcAft>
                          <a:spcPts val="0"/>
                        </a:spcAft>
                        <a:buNone/>
                      </a:pPr>
                      <a:r>
                        <a:rPr lang="en-US"/>
                        <a:t>9</a:t>
                      </a:r>
                      <a:endParaRPr/>
                    </a:p>
                  </a:txBody>
                  <a:tcPr marT="45725" marB="45725" marR="91450" marL="91450" anchor="ctr"/>
                </a:tc>
                <a:tc>
                  <a:txBody>
                    <a:bodyPr/>
                    <a:lstStyle/>
                    <a:p>
                      <a:pPr indent="0" lvl="0" marL="0" rtl="0" algn="ctr">
                        <a:spcBef>
                          <a:spcPts val="0"/>
                        </a:spcBef>
                        <a:spcAft>
                          <a:spcPts val="0"/>
                        </a:spcAft>
                        <a:buNone/>
                      </a:pPr>
                      <a:r>
                        <a:rPr lang="en-US"/>
                        <a:t>81</a:t>
                      </a:r>
                      <a:endParaRPr/>
                    </a:p>
                  </a:txBody>
                  <a:tcPr marT="45725" marB="45725" marR="91450" marL="91450" anchor="ctr"/>
                </a:tc>
                <a:tc>
                  <a:txBody>
                    <a:bodyPr/>
                    <a:lstStyle/>
                    <a:p>
                      <a:pPr indent="0" lvl="0" marL="0" rtl="0" algn="ctr">
                        <a:spcBef>
                          <a:spcPts val="0"/>
                        </a:spcBef>
                        <a:spcAft>
                          <a:spcPts val="0"/>
                        </a:spcAft>
                        <a:buNone/>
                      </a:pPr>
                      <a:r>
                        <a:rPr lang="en-US"/>
                        <a:t>9</a:t>
                      </a:r>
                      <a:endParaRPr/>
                    </a:p>
                  </a:txBody>
                  <a:tcPr marT="45725" marB="45725" marR="91450" marL="91450" anchor="ctr"/>
                </a:tc>
                <a:tc>
                  <a:txBody>
                    <a:bodyPr/>
                    <a:lstStyle/>
                    <a:p>
                      <a:pPr indent="0" lvl="0" marL="0" rtl="0" algn="ctr">
                        <a:spcBef>
                          <a:spcPts val="0"/>
                        </a:spcBef>
                        <a:spcAft>
                          <a:spcPts val="0"/>
                        </a:spcAft>
                        <a:buNone/>
                      </a:pPr>
                      <a:r>
                        <a:rPr lang="en-US"/>
                        <a:t>81</a:t>
                      </a:r>
                      <a:endParaRPr/>
                    </a:p>
                  </a:txBody>
                  <a:tcPr marT="45725" marB="45725" marR="91450" marL="91450" anchor="ctr"/>
                </a:tc>
                <a:tc>
                  <a:txBody>
                    <a:bodyPr/>
                    <a:lstStyle/>
                    <a:p>
                      <a:pPr indent="0" lvl="0" marL="0" rtl="0" algn="ctr">
                        <a:spcBef>
                          <a:spcPts val="0"/>
                        </a:spcBef>
                        <a:spcAft>
                          <a:spcPts val="0"/>
                        </a:spcAft>
                        <a:buNone/>
                      </a:pPr>
                      <a:r>
                        <a:rPr lang="en-US"/>
                        <a:t>3</a:t>
                      </a:r>
                      <a:endParaRPr/>
                    </a:p>
                  </a:txBody>
                  <a:tcPr marT="45725" marB="45725" marR="91450" marL="91450" anchor="ctr"/>
                </a:tc>
                <a:tc>
                  <a:txBody>
                    <a:bodyPr/>
                    <a:lstStyle/>
                    <a:p>
                      <a:pPr indent="0" lvl="0" marL="0" rtl="0" algn="ctr">
                        <a:spcBef>
                          <a:spcPts val="0"/>
                        </a:spcBef>
                        <a:spcAft>
                          <a:spcPts val="0"/>
                        </a:spcAft>
                        <a:buNone/>
                      </a:pPr>
                      <a:r>
                        <a:rPr lang="en-US"/>
                        <a:t>27</a:t>
                      </a:r>
                      <a:endParaRPr/>
                    </a:p>
                  </a:txBody>
                  <a:tcPr marT="45725" marB="45725" marR="91450" marL="91450" anchor="ctr"/>
                </a:tc>
              </a:tr>
              <a:tr h="356050">
                <a:tc>
                  <a:txBody>
                    <a:bodyPr/>
                    <a:lstStyle/>
                    <a:p>
                      <a:pPr indent="0" lvl="0" marL="0" marR="0" rtl="0" algn="ctr">
                        <a:lnSpc>
                          <a:spcPct val="100000"/>
                        </a:lnSpc>
                        <a:spcBef>
                          <a:spcPts val="0"/>
                        </a:spcBef>
                        <a:spcAft>
                          <a:spcPts val="0"/>
                        </a:spcAft>
                        <a:buClr>
                          <a:srgbClr val="000000"/>
                        </a:buClr>
                        <a:buSzPts val="1400"/>
                        <a:buFont typeface="Arial"/>
                        <a:buNone/>
                      </a:pPr>
                      <a:r>
                        <a:rPr lang="en-US"/>
                        <a:t>Likelihood of success</a:t>
                      </a:r>
                      <a:endParaRPr sz="1400" u="none" cap="none" strike="noStrike"/>
                    </a:p>
                  </a:txBody>
                  <a:tcPr marT="6350" marB="0" marR="6350" marL="63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a:t>9</a:t>
                      </a:r>
                      <a:endParaRPr sz="1400" u="none" cap="none" strike="noStrike"/>
                    </a:p>
                  </a:txBody>
                  <a:tcPr marT="45725" marB="45725" marR="91450" marL="91450" anchor="ctr"/>
                </a:tc>
                <a:tc>
                  <a:txBody>
                    <a:bodyPr/>
                    <a:lstStyle/>
                    <a:p>
                      <a:pPr indent="0" lvl="0" marL="0" rtl="0" algn="ctr">
                        <a:spcBef>
                          <a:spcPts val="0"/>
                        </a:spcBef>
                        <a:spcAft>
                          <a:spcPts val="0"/>
                        </a:spcAft>
                        <a:buNone/>
                      </a:pPr>
                      <a:r>
                        <a:rPr lang="en-US"/>
                        <a:t>3</a:t>
                      </a:r>
                      <a:endParaRPr/>
                    </a:p>
                  </a:txBody>
                  <a:tcPr marT="45725" marB="45725" marR="91450" marL="91450" anchor="ctr"/>
                </a:tc>
                <a:tc>
                  <a:txBody>
                    <a:bodyPr/>
                    <a:lstStyle/>
                    <a:p>
                      <a:pPr indent="0" lvl="0" marL="0" rtl="0" algn="ctr">
                        <a:spcBef>
                          <a:spcPts val="0"/>
                        </a:spcBef>
                        <a:spcAft>
                          <a:spcPts val="0"/>
                        </a:spcAft>
                        <a:buNone/>
                      </a:pPr>
                      <a:r>
                        <a:rPr lang="en-US"/>
                        <a:t>27</a:t>
                      </a:r>
                      <a:endParaRPr/>
                    </a:p>
                  </a:txBody>
                  <a:tcPr marT="45725" marB="45725" marR="91450" marL="91450" anchor="ctr"/>
                </a:tc>
                <a:tc>
                  <a:txBody>
                    <a:bodyPr/>
                    <a:lstStyle/>
                    <a:p>
                      <a:pPr indent="0" lvl="0" marL="0" rtl="0" algn="ctr">
                        <a:spcBef>
                          <a:spcPts val="0"/>
                        </a:spcBef>
                        <a:spcAft>
                          <a:spcPts val="0"/>
                        </a:spcAft>
                        <a:buNone/>
                      </a:pPr>
                      <a:r>
                        <a:rPr lang="en-US"/>
                        <a:t>9</a:t>
                      </a:r>
                      <a:endParaRPr/>
                    </a:p>
                  </a:txBody>
                  <a:tcPr marT="45725" marB="45725" marR="91450" marL="91450" anchor="ctr"/>
                </a:tc>
                <a:tc>
                  <a:txBody>
                    <a:bodyPr/>
                    <a:lstStyle/>
                    <a:p>
                      <a:pPr indent="0" lvl="0" marL="0" rtl="0" algn="ctr">
                        <a:spcBef>
                          <a:spcPts val="0"/>
                        </a:spcBef>
                        <a:spcAft>
                          <a:spcPts val="0"/>
                        </a:spcAft>
                        <a:buNone/>
                      </a:pPr>
                      <a:r>
                        <a:rPr lang="en-US"/>
                        <a:t>81</a:t>
                      </a:r>
                      <a:endParaRPr/>
                    </a:p>
                  </a:txBody>
                  <a:tcPr marT="45725" marB="45725" marR="91450" marL="91450" anchor="ctr"/>
                </a:tc>
                <a:tc>
                  <a:txBody>
                    <a:bodyPr/>
                    <a:lstStyle/>
                    <a:p>
                      <a:pPr indent="0" lvl="0" marL="0" rtl="0" algn="ctr">
                        <a:spcBef>
                          <a:spcPts val="0"/>
                        </a:spcBef>
                        <a:spcAft>
                          <a:spcPts val="0"/>
                        </a:spcAft>
                        <a:buNone/>
                      </a:pPr>
                      <a:r>
                        <a:rPr lang="en-US"/>
                        <a:t>3</a:t>
                      </a:r>
                      <a:endParaRPr/>
                    </a:p>
                  </a:txBody>
                  <a:tcPr marT="45725" marB="45725" marR="91450" marL="91450" anchor="ctr"/>
                </a:tc>
                <a:tc>
                  <a:txBody>
                    <a:bodyPr/>
                    <a:lstStyle/>
                    <a:p>
                      <a:pPr indent="0" lvl="0" marL="0" rtl="0" algn="ctr">
                        <a:spcBef>
                          <a:spcPts val="0"/>
                        </a:spcBef>
                        <a:spcAft>
                          <a:spcPts val="0"/>
                        </a:spcAft>
                        <a:buNone/>
                      </a:pPr>
                      <a:r>
                        <a:rPr lang="en-US"/>
                        <a:t>27</a:t>
                      </a:r>
                      <a:endParaRPr/>
                    </a:p>
                  </a:txBody>
                  <a:tcPr marT="45725" marB="45725" marR="91450" marL="91450" anchor="ctr"/>
                </a:tc>
              </a:tr>
              <a:tr h="419800">
                <a:tc>
                  <a:txBody>
                    <a:bodyPr/>
                    <a:lstStyle/>
                    <a:p>
                      <a:pPr indent="0" lvl="0" marL="0" marR="0" rtl="0" algn="ctr">
                        <a:lnSpc>
                          <a:spcPct val="100000"/>
                        </a:lnSpc>
                        <a:spcBef>
                          <a:spcPts val="0"/>
                        </a:spcBef>
                        <a:spcAft>
                          <a:spcPts val="0"/>
                        </a:spcAft>
                        <a:buClr>
                          <a:srgbClr val="000000"/>
                        </a:buClr>
                        <a:buSzPts val="1400"/>
                        <a:buFont typeface="Arial"/>
                        <a:buNone/>
                      </a:pPr>
                      <a:r>
                        <a:rPr lang="en-US"/>
                        <a:t>Sensor Complexity</a:t>
                      </a:r>
                      <a:endParaRPr sz="1400" u="none" cap="none" strike="noStrike"/>
                    </a:p>
                  </a:txBody>
                  <a:tcPr marT="6350" marB="0" marR="6350" marL="63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a:t>3</a:t>
                      </a:r>
                      <a:endParaRPr sz="1400" u="none" cap="none" strike="noStrike"/>
                    </a:p>
                  </a:txBody>
                  <a:tcPr marT="45725" marB="45725" marR="91450" marL="91450" anchor="ctr"/>
                </a:tc>
                <a:tc>
                  <a:txBody>
                    <a:bodyPr/>
                    <a:lstStyle/>
                    <a:p>
                      <a:pPr indent="0" lvl="0" marL="0" rtl="0" algn="ctr">
                        <a:spcBef>
                          <a:spcPts val="0"/>
                        </a:spcBef>
                        <a:spcAft>
                          <a:spcPts val="0"/>
                        </a:spcAft>
                        <a:buNone/>
                      </a:pPr>
                      <a:r>
                        <a:rPr lang="en-US"/>
                        <a:t>3</a:t>
                      </a:r>
                      <a:endParaRPr/>
                    </a:p>
                  </a:txBody>
                  <a:tcPr marT="45725" marB="45725" marR="91450" marL="91450" anchor="ctr"/>
                </a:tc>
                <a:tc>
                  <a:txBody>
                    <a:bodyPr/>
                    <a:lstStyle/>
                    <a:p>
                      <a:pPr indent="0" lvl="0" marL="0" rtl="0" algn="ctr">
                        <a:spcBef>
                          <a:spcPts val="0"/>
                        </a:spcBef>
                        <a:spcAft>
                          <a:spcPts val="0"/>
                        </a:spcAft>
                        <a:buNone/>
                      </a:pPr>
                      <a:r>
                        <a:rPr lang="en-US"/>
                        <a:t>9</a:t>
                      </a:r>
                      <a:endParaRPr/>
                    </a:p>
                  </a:txBody>
                  <a:tcPr marT="45725" marB="45725" marR="91450" marL="91450" anchor="ctr"/>
                </a:tc>
                <a:tc>
                  <a:txBody>
                    <a:bodyPr/>
                    <a:lstStyle/>
                    <a:p>
                      <a:pPr indent="0" lvl="0" marL="0" rtl="0" algn="ctr">
                        <a:spcBef>
                          <a:spcPts val="0"/>
                        </a:spcBef>
                        <a:spcAft>
                          <a:spcPts val="0"/>
                        </a:spcAft>
                        <a:buNone/>
                      </a:pPr>
                      <a:r>
                        <a:rPr lang="en-US"/>
                        <a:t>9</a:t>
                      </a:r>
                      <a:endParaRPr/>
                    </a:p>
                  </a:txBody>
                  <a:tcPr marT="45725" marB="45725" marR="91450" marL="91450" anchor="ctr"/>
                </a:tc>
                <a:tc>
                  <a:txBody>
                    <a:bodyPr/>
                    <a:lstStyle/>
                    <a:p>
                      <a:pPr indent="0" lvl="0" marL="0" rtl="0" algn="ctr">
                        <a:spcBef>
                          <a:spcPts val="0"/>
                        </a:spcBef>
                        <a:spcAft>
                          <a:spcPts val="0"/>
                        </a:spcAft>
                        <a:buNone/>
                      </a:pPr>
                      <a:r>
                        <a:rPr lang="en-US"/>
                        <a:t>27</a:t>
                      </a:r>
                      <a:endParaRPr/>
                    </a:p>
                  </a:txBody>
                  <a:tcPr marT="45725" marB="45725" marR="91450" marL="91450" anchor="ctr"/>
                </a:tc>
                <a:tc>
                  <a:txBody>
                    <a:bodyPr/>
                    <a:lstStyle/>
                    <a:p>
                      <a:pPr indent="0" lvl="0" marL="0" rtl="0" algn="ctr">
                        <a:spcBef>
                          <a:spcPts val="0"/>
                        </a:spcBef>
                        <a:spcAft>
                          <a:spcPts val="0"/>
                        </a:spcAft>
                        <a:buNone/>
                      </a:pPr>
                      <a:r>
                        <a:rPr lang="en-US"/>
                        <a:t>3</a:t>
                      </a:r>
                      <a:endParaRPr/>
                    </a:p>
                  </a:txBody>
                  <a:tcPr marT="45725" marB="45725" marR="91450" marL="91450" anchor="ctr"/>
                </a:tc>
                <a:tc>
                  <a:txBody>
                    <a:bodyPr/>
                    <a:lstStyle/>
                    <a:p>
                      <a:pPr indent="0" lvl="0" marL="0" rtl="0" algn="ctr">
                        <a:spcBef>
                          <a:spcPts val="0"/>
                        </a:spcBef>
                        <a:spcAft>
                          <a:spcPts val="0"/>
                        </a:spcAft>
                        <a:buNone/>
                      </a:pPr>
                      <a:r>
                        <a:rPr lang="en-US"/>
                        <a:t>9</a:t>
                      </a:r>
                      <a:endParaRPr/>
                    </a:p>
                  </a:txBody>
                  <a:tcPr marT="45725" marB="45725" marR="91450" marL="91450" anchor="ctr"/>
                </a:tc>
              </a:tr>
              <a:tr h="281250">
                <a:tc>
                  <a:txBody>
                    <a:bodyPr/>
                    <a:lstStyle/>
                    <a:p>
                      <a:pPr indent="0" lvl="0" marL="0" marR="0" rtl="0" algn="ctr">
                        <a:lnSpc>
                          <a:spcPct val="100000"/>
                        </a:lnSpc>
                        <a:spcBef>
                          <a:spcPts val="0"/>
                        </a:spcBef>
                        <a:spcAft>
                          <a:spcPts val="0"/>
                        </a:spcAft>
                        <a:buClr>
                          <a:srgbClr val="000000"/>
                        </a:buClr>
                        <a:buSzPts val="1400"/>
                        <a:buFont typeface="Arial"/>
                        <a:buNone/>
                      </a:pPr>
                      <a:r>
                        <a:rPr lang="en-US"/>
                        <a:t>Sensor Resolution</a:t>
                      </a:r>
                      <a:endParaRPr sz="1400" u="none" cap="none" strike="noStrike"/>
                    </a:p>
                  </a:txBody>
                  <a:tcPr marT="6350" marB="0" marR="6350" marL="63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3</a:t>
                      </a:r>
                      <a:endParaRPr sz="1400" u="none" cap="none" strike="noStrike"/>
                    </a:p>
                  </a:txBody>
                  <a:tcPr marT="45725" marB="45725" marR="91450" marL="91450" anchor="ctr"/>
                </a:tc>
                <a:tc>
                  <a:txBody>
                    <a:bodyPr/>
                    <a:lstStyle/>
                    <a:p>
                      <a:pPr indent="0" lvl="0" marL="0" rtl="0" algn="ctr">
                        <a:spcBef>
                          <a:spcPts val="0"/>
                        </a:spcBef>
                        <a:spcAft>
                          <a:spcPts val="0"/>
                        </a:spcAft>
                        <a:buNone/>
                      </a:pPr>
                      <a:r>
                        <a:rPr lang="en-US"/>
                        <a:t>3</a:t>
                      </a:r>
                      <a:endParaRPr/>
                    </a:p>
                  </a:txBody>
                  <a:tcPr marT="45725" marB="45725" marR="91450" marL="91450" anchor="ctr"/>
                </a:tc>
                <a:tc>
                  <a:txBody>
                    <a:bodyPr/>
                    <a:lstStyle/>
                    <a:p>
                      <a:pPr indent="0" lvl="0" marL="0" rtl="0" algn="ctr">
                        <a:spcBef>
                          <a:spcPts val="0"/>
                        </a:spcBef>
                        <a:spcAft>
                          <a:spcPts val="0"/>
                        </a:spcAft>
                        <a:buNone/>
                      </a:pPr>
                      <a:r>
                        <a:rPr lang="en-US"/>
                        <a:t>9</a:t>
                      </a:r>
                      <a:endParaRPr/>
                    </a:p>
                  </a:txBody>
                  <a:tcPr marT="45725" marB="45725" marR="91450" marL="91450" anchor="ctr"/>
                </a:tc>
                <a:tc>
                  <a:txBody>
                    <a:bodyPr/>
                    <a:lstStyle/>
                    <a:p>
                      <a:pPr indent="0" lvl="0" marL="0" rtl="0" algn="ctr">
                        <a:spcBef>
                          <a:spcPts val="0"/>
                        </a:spcBef>
                        <a:spcAft>
                          <a:spcPts val="0"/>
                        </a:spcAft>
                        <a:buNone/>
                      </a:pPr>
                      <a:r>
                        <a:rPr lang="en-US"/>
                        <a:t>9</a:t>
                      </a:r>
                      <a:endParaRPr/>
                    </a:p>
                  </a:txBody>
                  <a:tcPr marT="45725" marB="45725" marR="91450" marL="91450" anchor="ctr"/>
                </a:tc>
                <a:tc>
                  <a:txBody>
                    <a:bodyPr/>
                    <a:lstStyle/>
                    <a:p>
                      <a:pPr indent="0" lvl="0" marL="0" rtl="0" algn="ctr">
                        <a:spcBef>
                          <a:spcPts val="0"/>
                        </a:spcBef>
                        <a:spcAft>
                          <a:spcPts val="0"/>
                        </a:spcAft>
                        <a:buNone/>
                      </a:pPr>
                      <a:r>
                        <a:rPr lang="en-US"/>
                        <a:t>27</a:t>
                      </a:r>
                      <a:endParaRPr/>
                    </a:p>
                  </a:txBody>
                  <a:tcPr marT="45725" marB="45725" marR="91450" marL="91450" anchor="ctr"/>
                </a:tc>
                <a:tc>
                  <a:txBody>
                    <a:bodyPr/>
                    <a:lstStyle/>
                    <a:p>
                      <a:pPr indent="0" lvl="0" marL="0" rtl="0" algn="ctr">
                        <a:spcBef>
                          <a:spcPts val="0"/>
                        </a:spcBef>
                        <a:spcAft>
                          <a:spcPts val="0"/>
                        </a:spcAft>
                        <a:buNone/>
                      </a:pPr>
                      <a:r>
                        <a:rPr lang="en-US"/>
                        <a:t>3</a:t>
                      </a:r>
                      <a:endParaRPr/>
                    </a:p>
                  </a:txBody>
                  <a:tcPr marT="45725" marB="45725" marR="91450" marL="91450" anchor="ctr"/>
                </a:tc>
                <a:tc>
                  <a:txBody>
                    <a:bodyPr/>
                    <a:lstStyle/>
                    <a:p>
                      <a:pPr indent="0" lvl="0" marL="0" rtl="0" algn="ctr">
                        <a:spcBef>
                          <a:spcPts val="0"/>
                        </a:spcBef>
                        <a:spcAft>
                          <a:spcPts val="0"/>
                        </a:spcAft>
                        <a:buNone/>
                      </a:pPr>
                      <a:r>
                        <a:rPr lang="en-US"/>
                        <a:t>9</a:t>
                      </a:r>
                      <a:endParaRPr/>
                    </a:p>
                  </a:txBody>
                  <a:tcPr marT="45725" marB="45725" marR="91450" marL="91450" anchor="ctr"/>
                </a:tc>
              </a:tr>
              <a:tr h="328625">
                <a:tc>
                  <a:txBody>
                    <a:bodyPr/>
                    <a:lstStyle/>
                    <a:p>
                      <a:pPr indent="0" lvl="0" marL="0" marR="0" rtl="0" algn="ctr">
                        <a:lnSpc>
                          <a:spcPct val="100000"/>
                        </a:lnSpc>
                        <a:spcBef>
                          <a:spcPts val="0"/>
                        </a:spcBef>
                        <a:spcAft>
                          <a:spcPts val="0"/>
                        </a:spcAft>
                        <a:buClr>
                          <a:srgbClr val="000000"/>
                        </a:buClr>
                        <a:buSzPts val="1400"/>
                        <a:buFont typeface="Arial"/>
                        <a:buNone/>
                      </a:pPr>
                      <a:r>
                        <a:rPr lang="en-US"/>
                        <a:t>Scientific Ramifications</a:t>
                      </a:r>
                      <a:endParaRPr sz="1400" u="none" cap="none" strike="noStrike"/>
                    </a:p>
                  </a:txBody>
                  <a:tcPr marT="6350" marB="0" marR="6350" marL="6350" anchor="ct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1</a:t>
                      </a:r>
                      <a:endParaRPr sz="1400" u="none" cap="none" strike="noStrike"/>
                    </a:p>
                  </a:txBody>
                  <a:tcPr marT="45725" marB="45725" marR="91450" marL="91450" anchor="ctr"/>
                </a:tc>
                <a:tc>
                  <a:txBody>
                    <a:bodyPr/>
                    <a:lstStyle/>
                    <a:p>
                      <a:pPr indent="0" lvl="0" marL="0" rtl="0" algn="ctr">
                        <a:spcBef>
                          <a:spcPts val="0"/>
                        </a:spcBef>
                        <a:spcAft>
                          <a:spcPts val="0"/>
                        </a:spcAft>
                        <a:buNone/>
                      </a:pPr>
                      <a:r>
                        <a:rPr lang="en-US"/>
                        <a:t>1</a:t>
                      </a:r>
                      <a:endParaRPr/>
                    </a:p>
                  </a:txBody>
                  <a:tcPr marT="45725" marB="45725" marR="91450" marL="91450" anchor="ctr">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1</a:t>
                      </a:r>
                      <a:endParaRPr/>
                    </a:p>
                  </a:txBody>
                  <a:tcPr marT="45725" marB="45725" marR="91450" marL="91450" anchor="ctr">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tc>
              </a:tr>
              <a:tr h="328625">
                <a:tc>
                  <a:txBody>
                    <a:bodyPr/>
                    <a:lstStyle/>
                    <a:p>
                      <a:pPr indent="0" lvl="0" marL="0" marR="0" rtl="0" algn="ctr">
                        <a:lnSpc>
                          <a:spcPct val="100000"/>
                        </a:lnSpc>
                        <a:spcBef>
                          <a:spcPts val="0"/>
                        </a:spcBef>
                        <a:spcAft>
                          <a:spcPts val="0"/>
                        </a:spcAft>
                        <a:buNone/>
                      </a:pPr>
                      <a:r>
                        <a:rPr b="1" lang="en-US"/>
                        <a:t>Justifiability</a:t>
                      </a:r>
                      <a:endParaRPr b="1" i="0" sz="1400" u="none" cap="none" strike="noStrike">
                        <a:solidFill>
                          <a:srgbClr val="000000"/>
                        </a:solidFill>
                      </a:endParaRPr>
                    </a:p>
                  </a:txBody>
                  <a:tcPr marT="6350" marB="0" marR="6350" marL="6350" anchor="ctr"/>
                </a:tc>
                <a:tc>
                  <a:txBody>
                    <a:bodyPr/>
                    <a:lstStyle/>
                    <a:p>
                      <a:pPr indent="0" lvl="0" marL="0" marR="0" rtl="0" algn="ctr">
                        <a:lnSpc>
                          <a:spcPct val="100000"/>
                        </a:lnSpc>
                        <a:spcBef>
                          <a:spcPts val="0"/>
                        </a:spcBef>
                        <a:spcAft>
                          <a:spcPts val="0"/>
                        </a:spcAft>
                        <a:buNone/>
                      </a:pPr>
                      <a:r>
                        <a:rPr lang="en-US"/>
                        <a:t>9</a:t>
                      </a:r>
                      <a:endParaRPr sz="1400" u="none" cap="none" strike="noStrike"/>
                    </a:p>
                  </a:txBody>
                  <a:tcPr marT="45725" marB="45725" marR="91450" marL="91450" anchor="ctr"/>
                </a:tc>
                <a:tc>
                  <a:txBody>
                    <a:bodyPr/>
                    <a:lstStyle/>
                    <a:p>
                      <a:pPr indent="0" lvl="0" marL="0" rtl="0" algn="ctr">
                        <a:spcBef>
                          <a:spcPts val="0"/>
                        </a:spcBef>
                        <a:spcAft>
                          <a:spcPts val="0"/>
                        </a:spcAft>
                        <a:buNone/>
                      </a:pPr>
                      <a:r>
                        <a:rPr lang="en-US"/>
                        <a:t>1</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9</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81</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3</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27</a:t>
                      </a:r>
                      <a:endParaRPr/>
                    </a:p>
                  </a:txBody>
                  <a:tcPr marT="45725" marB="45725" marR="91450" marL="91450" anchor="ctr"/>
                </a:tc>
              </a:tr>
              <a:tr h="455050">
                <a:tc>
                  <a:txBody>
                    <a:bodyPr/>
                    <a:lstStyle/>
                    <a:p>
                      <a:pPr indent="0" lvl="0" marL="0" marR="0" rtl="0" algn="ctr">
                        <a:lnSpc>
                          <a:spcPct val="100000"/>
                        </a:lnSpc>
                        <a:spcBef>
                          <a:spcPts val="0"/>
                        </a:spcBef>
                        <a:spcAft>
                          <a:spcPts val="0"/>
                        </a:spcAft>
                        <a:buNone/>
                      </a:pPr>
                      <a:r>
                        <a:rPr b="1" lang="en-US"/>
                        <a:t>Public </a:t>
                      </a:r>
                      <a:r>
                        <a:rPr b="1" lang="en-US"/>
                        <a:t>Comprehension</a:t>
                      </a:r>
                      <a:endParaRPr b="1" i="0" sz="1400" u="none" cap="none" strike="noStrike">
                        <a:solidFill>
                          <a:srgbClr val="000000"/>
                        </a:solidFill>
                      </a:endParaRPr>
                    </a:p>
                  </a:txBody>
                  <a:tcPr marT="6350" marB="0" marR="6350" marL="6350" anchor="ctr"/>
                </a:tc>
                <a:tc>
                  <a:txBody>
                    <a:bodyPr/>
                    <a:lstStyle/>
                    <a:p>
                      <a:pPr indent="0" lvl="0" marL="0" marR="0" rtl="0" algn="ctr">
                        <a:lnSpc>
                          <a:spcPct val="100000"/>
                        </a:lnSpc>
                        <a:spcBef>
                          <a:spcPts val="0"/>
                        </a:spcBef>
                        <a:spcAft>
                          <a:spcPts val="0"/>
                        </a:spcAft>
                        <a:buNone/>
                      </a:pPr>
                      <a:r>
                        <a:rPr lang="en-US"/>
                        <a:t>1</a:t>
                      </a:r>
                      <a:endParaRPr sz="1400" u="none" cap="none" strike="noStrike"/>
                    </a:p>
                  </a:txBody>
                  <a:tcPr marT="45725" marB="45725" marR="91450" marL="91450" anchor="ctr"/>
                </a:tc>
                <a:tc>
                  <a:txBody>
                    <a:bodyPr/>
                    <a:lstStyle/>
                    <a:p>
                      <a:pPr indent="0" lvl="0" marL="0" rtl="0" algn="ctr">
                        <a:spcBef>
                          <a:spcPts val="0"/>
                        </a:spcBef>
                        <a:spcAft>
                          <a:spcPts val="0"/>
                        </a:spcAft>
                        <a:buNone/>
                      </a:pPr>
                      <a:r>
                        <a:rPr lang="en-US"/>
                        <a:t>3</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3</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1</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1</a:t>
                      </a:r>
                      <a:endParaRPr/>
                    </a:p>
                  </a:txBody>
                  <a:tcPr marT="45725" marB="45725" marR="91450" marL="91450" anchor="ctr"/>
                </a:tc>
              </a:tr>
              <a:tr h="328625">
                <a:tc>
                  <a:txBody>
                    <a:bodyPr/>
                    <a:lstStyle/>
                    <a:p>
                      <a:pPr indent="0" lvl="0" marL="0" marR="0" rtl="0" algn="ctr">
                        <a:lnSpc>
                          <a:spcPct val="100000"/>
                        </a:lnSpc>
                        <a:spcBef>
                          <a:spcPts val="0"/>
                        </a:spcBef>
                        <a:spcAft>
                          <a:spcPts val="0"/>
                        </a:spcAft>
                        <a:buNone/>
                      </a:pPr>
                      <a:r>
                        <a:rPr b="1" lang="en-US"/>
                        <a:t>Public Interest</a:t>
                      </a:r>
                      <a:endParaRPr b="1" i="0" sz="1400" u="none" cap="none" strike="noStrike">
                        <a:solidFill>
                          <a:srgbClr val="000000"/>
                        </a:solidFill>
                      </a:endParaRPr>
                    </a:p>
                  </a:txBody>
                  <a:tcPr marT="6350" marB="0" marR="6350" marL="6350" anchor="ctr"/>
                </a:tc>
                <a:tc>
                  <a:txBody>
                    <a:bodyPr/>
                    <a:lstStyle/>
                    <a:p>
                      <a:pPr indent="0" lvl="0" marL="0" marR="0" rtl="0" algn="ctr">
                        <a:lnSpc>
                          <a:spcPct val="100000"/>
                        </a:lnSpc>
                        <a:spcBef>
                          <a:spcPts val="0"/>
                        </a:spcBef>
                        <a:spcAft>
                          <a:spcPts val="0"/>
                        </a:spcAft>
                        <a:buNone/>
                      </a:pPr>
                      <a:r>
                        <a:rPr lang="en-US"/>
                        <a:t>1</a:t>
                      </a:r>
                      <a:endParaRPr sz="1400" u="none" cap="none" strike="noStrike"/>
                    </a:p>
                  </a:txBody>
                  <a:tcPr marT="45725" marB="45725" marR="91450" marL="91450" anchor="ctr"/>
                </a:tc>
                <a:tc>
                  <a:txBody>
                    <a:bodyPr/>
                    <a:lstStyle/>
                    <a:p>
                      <a:pPr indent="0" lvl="0" marL="0" rtl="0" algn="ctr">
                        <a:spcBef>
                          <a:spcPts val="0"/>
                        </a:spcBef>
                        <a:spcAft>
                          <a:spcPts val="0"/>
                        </a:spcAft>
                        <a:buNone/>
                      </a:pPr>
                      <a:r>
                        <a:rPr lang="en-US"/>
                        <a:t>3</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3</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US"/>
                        <a:t>1</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1</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1</a:t>
                      </a:r>
                      <a:endParaRPr/>
                    </a:p>
                  </a:txBody>
                  <a:tcPr marT="45725" marB="45725" marR="91450" marL="91450" anchor="ct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a:t>1</a:t>
                      </a:r>
                      <a:endParaRPr/>
                    </a:p>
                  </a:txBody>
                  <a:tcPr marT="45725" marB="45725" marR="91450" marL="91450" anchor="ctr"/>
                </a:tc>
              </a:tr>
              <a:tr h="223225">
                <a:tc>
                  <a:txBody>
                    <a:bodyPr/>
                    <a:lstStyle/>
                    <a:p>
                      <a:pPr indent="0" lvl="0" marL="0" marR="0" rtl="0" algn="ctr">
                        <a:lnSpc>
                          <a:spcPct val="100000"/>
                        </a:lnSpc>
                        <a:spcBef>
                          <a:spcPts val="0"/>
                        </a:spcBef>
                        <a:spcAft>
                          <a:spcPts val="0"/>
                        </a:spcAft>
                        <a:buClr>
                          <a:srgbClr val="000000"/>
                        </a:buClr>
                        <a:buSzPts val="1400"/>
                        <a:buFont typeface="Arial"/>
                        <a:buNone/>
                      </a:pPr>
                      <a:r>
                        <a:rPr b="1" lang="en-US" sz="1400" u="none" cap="none" strike="noStrike"/>
                        <a:t>TOTAL</a:t>
                      </a:r>
                      <a:endParaRPr sz="1400" u="none" cap="none" strike="noStrike"/>
                    </a:p>
                  </a:txBody>
                  <a:tcPr marT="45725" marB="45725" marR="91450" marL="91450" anchor="ctr">
                    <a:lnB cap="flat" cmpd="sng" w="2857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b="1" sz="1400" u="none" cap="none" strike="noStrike"/>
                    </a:p>
                  </a:txBody>
                  <a:tcPr marT="45725" marB="45725" marR="91450" marL="91450" anchor="ctr">
                    <a:lnR cap="flat" cmpd="sng" w="12700">
                      <a:solidFill>
                        <a:srgbClr val="FFFFFF"/>
                      </a:solidFill>
                      <a:prstDash val="solid"/>
                      <a:round/>
                      <a:headEnd len="sm" w="sm" type="none"/>
                      <a:tailEnd len="sm" w="sm" type="none"/>
                    </a:lnR>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400"/>
                        <a:buFont typeface="Arial"/>
                        <a:buNone/>
                      </a:pPr>
                      <a:r>
                        <a:t/>
                      </a:r>
                      <a:endParaRPr sz="1400" u="none" cap="none" strike="noStrike">
                        <a:solidFill>
                          <a:srgbClr val="FFFFFF"/>
                        </a:solidFil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8ECF4"/>
                    </a:solidFill>
                  </a:tcPr>
                </a:tc>
                <a:tc>
                  <a:txBody>
                    <a:bodyPr/>
                    <a:lstStyle/>
                    <a:p>
                      <a:pPr indent="0" lvl="0" marL="0" rtl="0" algn="ctr">
                        <a:spcBef>
                          <a:spcPts val="0"/>
                        </a:spcBef>
                        <a:spcAft>
                          <a:spcPts val="0"/>
                        </a:spcAft>
                        <a:buNone/>
                      </a:pPr>
                      <a:r>
                        <a:rPr lang="en-US"/>
                        <a:t>169</a:t>
                      </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8ECF4"/>
                    </a:solidFill>
                  </a:tcPr>
                </a:tc>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solidFill>
                          <a:schemeClr val="lt1"/>
                        </a:solidFil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8ECF4"/>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US">
                          <a:solidFill>
                            <a:schemeClr val="lt1"/>
                          </a:solidFill>
                        </a:rPr>
                        <a:t>337</a:t>
                      </a:r>
                      <a:endParaRPr sz="1400" u="none" cap="none" strike="noStrike">
                        <a:solidFill>
                          <a:schemeClr val="lt1"/>
                        </a:solidFil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Clr>
                          <a:schemeClr val="dk1"/>
                        </a:buClr>
                        <a:buSzPts val="1400"/>
                        <a:buFont typeface="Arial"/>
                        <a:buNone/>
                      </a:pPr>
                      <a:r>
                        <a:t/>
                      </a:r>
                      <a:endParaRPr sz="1400" u="none" cap="none" strike="noStrike">
                        <a:solidFill>
                          <a:srgbClr val="FFFFFF"/>
                        </a:solidFil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8ECF4"/>
                    </a:solidFill>
                  </a:tcPr>
                </a:tc>
                <a:tc>
                  <a:txBody>
                    <a:bodyPr/>
                    <a:lstStyle/>
                    <a:p>
                      <a:pPr indent="0" lvl="0" marL="0" rtl="0" algn="ctr">
                        <a:spcBef>
                          <a:spcPts val="0"/>
                        </a:spcBef>
                        <a:spcAft>
                          <a:spcPts val="0"/>
                        </a:spcAft>
                        <a:buNone/>
                      </a:pPr>
                      <a:r>
                        <a:rPr lang="en-US"/>
                        <a:t>191</a:t>
                      </a: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B cap="flat" cmpd="sng" w="28575">
                      <a:solidFill>
                        <a:srgbClr val="FFFFFF"/>
                      </a:solidFill>
                      <a:prstDash val="solid"/>
                      <a:round/>
                      <a:headEnd len="sm" w="sm" type="none"/>
                      <a:tailEnd len="sm" w="sm" type="none"/>
                    </a:lnB>
                    <a:solidFill>
                      <a:srgbClr val="E8ECF4"/>
                    </a:solidFill>
                  </a:tcPr>
                </a:tc>
              </a:tr>
            </a:tbl>
          </a:graphicData>
        </a:graphic>
      </p:graphicFrame>
      <p:sp>
        <p:nvSpPr>
          <p:cNvPr id="159" name="Google Shape;159;p16"/>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 name="Google Shape;160;p16"/>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161" name="Google Shape;161;p16"/>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2" name="Google Shape;162;p16"/>
          <p:cNvPicPr preferRelativeResize="0"/>
          <p:nvPr/>
        </p:nvPicPr>
        <p:blipFill rotWithShape="1">
          <a:blip r:embed="rId4">
            <a:alphaModFix/>
          </a:blip>
          <a:srcRect b="0" l="-390" r="390" t="0"/>
          <a:stretch/>
        </p:blipFill>
        <p:spPr>
          <a:xfrm>
            <a:off x="10471600" y="105075"/>
            <a:ext cx="1674099" cy="1115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1391325" y="300750"/>
            <a:ext cx="91572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Tahoma"/>
              <a:buNone/>
            </a:pPr>
            <a:r>
              <a:rPr lang="en-US"/>
              <a:t>Chosen Science Objective</a:t>
            </a:r>
            <a:endParaRPr/>
          </a:p>
        </p:txBody>
      </p:sp>
      <p:sp>
        <p:nvSpPr>
          <p:cNvPr id="168" name="Google Shape;168;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54000" lvl="0" marL="228600" rtl="0" algn="l">
              <a:lnSpc>
                <a:spcPct val="90000"/>
              </a:lnSpc>
              <a:spcBef>
                <a:spcPts val="0"/>
              </a:spcBef>
              <a:spcAft>
                <a:spcPts val="0"/>
              </a:spcAft>
              <a:buClr>
                <a:schemeClr val="dk1"/>
              </a:buClr>
              <a:buSzPts val="3200"/>
              <a:buChar char="•"/>
            </a:pPr>
            <a:r>
              <a:rPr lang="en-US" sz="3200"/>
              <a:t>Commercial-Grade Contaminants Comparison</a:t>
            </a:r>
            <a:endParaRPr sz="3200"/>
          </a:p>
          <a:p>
            <a:pPr indent="-184150" lvl="1" marL="685800" rtl="0" algn="l">
              <a:lnSpc>
                <a:spcPct val="90000"/>
              </a:lnSpc>
              <a:spcBef>
                <a:spcPts val="500"/>
              </a:spcBef>
              <a:spcAft>
                <a:spcPts val="0"/>
              </a:spcAft>
              <a:buSzPts val="1700"/>
              <a:buChar char="o"/>
            </a:pPr>
            <a:r>
              <a:rPr lang="en-US" sz="2800"/>
              <a:t>Establish an experiment that can compare the quality and </a:t>
            </a:r>
            <a:r>
              <a:rPr lang="en-US" sz="2800"/>
              <a:t>quantity</a:t>
            </a:r>
            <a:r>
              <a:rPr lang="en-US" sz="2800"/>
              <a:t> of data </a:t>
            </a:r>
            <a:r>
              <a:rPr lang="en-US" sz="2800"/>
              <a:t>accumulated</a:t>
            </a:r>
            <a:r>
              <a:rPr lang="en-US" sz="2800"/>
              <a:t> from </a:t>
            </a:r>
            <a:r>
              <a:rPr lang="en-US" sz="2800"/>
              <a:t>commercial</a:t>
            </a:r>
            <a:r>
              <a:rPr lang="en-US" sz="2800"/>
              <a:t>-grade and </a:t>
            </a:r>
            <a:r>
              <a:rPr lang="en-US" sz="2800"/>
              <a:t>professional-grade</a:t>
            </a:r>
            <a:r>
              <a:rPr lang="en-US" sz="2800"/>
              <a:t> equipment</a:t>
            </a:r>
            <a:endParaRPr sz="2800"/>
          </a:p>
          <a:p>
            <a:pPr indent="-184150" lvl="1" marL="685800" rtl="0" algn="l">
              <a:lnSpc>
                <a:spcPct val="90000"/>
              </a:lnSpc>
              <a:spcBef>
                <a:spcPts val="500"/>
              </a:spcBef>
              <a:spcAft>
                <a:spcPts val="0"/>
              </a:spcAft>
              <a:buSzPts val="1700"/>
              <a:buChar char="o"/>
            </a:pPr>
            <a:r>
              <a:rPr lang="en-US" sz="2800"/>
              <a:t>Assess particulate density, prevalence, size, and levels over time </a:t>
            </a:r>
            <a:r>
              <a:rPr lang="en-US" sz="2800"/>
              <a:t>from ACES RE</a:t>
            </a:r>
            <a:r>
              <a:rPr lang="en-US" sz="2800"/>
              <a:t>D 2B using consumer-grade sensors</a:t>
            </a:r>
            <a:endParaRPr sz="2800"/>
          </a:p>
        </p:txBody>
      </p:sp>
      <p:sp>
        <p:nvSpPr>
          <p:cNvPr id="169" name="Google Shape;169;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7"/>
          <p:cNvSpPr/>
          <p:nvPr/>
        </p:nvSpPr>
        <p:spPr>
          <a:xfrm>
            <a:off x="122625"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17"/>
          <p:cNvPicPr preferRelativeResize="0"/>
          <p:nvPr/>
        </p:nvPicPr>
        <p:blipFill rotWithShape="1">
          <a:blip r:embed="rId3">
            <a:alphaModFix/>
          </a:blip>
          <a:srcRect b="0" l="0" r="0" t="0"/>
          <a:stretch/>
        </p:blipFill>
        <p:spPr>
          <a:xfrm>
            <a:off x="364450" y="0"/>
            <a:ext cx="707015" cy="1325575"/>
          </a:xfrm>
          <a:prstGeom prst="rect">
            <a:avLst/>
          </a:prstGeom>
          <a:noFill/>
          <a:ln>
            <a:noFill/>
          </a:ln>
        </p:spPr>
      </p:pic>
      <p:sp>
        <p:nvSpPr>
          <p:cNvPr id="172" name="Google Shape;172;p17"/>
          <p:cNvSpPr/>
          <p:nvPr/>
        </p:nvSpPr>
        <p:spPr>
          <a:xfrm>
            <a:off x="10605900" y="377325"/>
            <a:ext cx="1405500" cy="1141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17"/>
          <p:cNvPicPr preferRelativeResize="0"/>
          <p:nvPr/>
        </p:nvPicPr>
        <p:blipFill rotWithShape="1">
          <a:blip r:embed="rId4">
            <a:alphaModFix/>
          </a:blip>
          <a:srcRect b="0" l="-390" r="390" t="0"/>
          <a:stretch/>
        </p:blipFill>
        <p:spPr>
          <a:xfrm>
            <a:off x="10471600" y="105075"/>
            <a:ext cx="1674099" cy="11154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